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BDD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 y="-72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AC1F447-F03E-408A-9B65-EC48FDEFA6BE}" type="datetimeFigureOut">
              <a:rPr lang="en-US" smtClean="0"/>
              <a:pPr/>
              <a:t>4/9/2018</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865A416C-D5F5-4543-B3BC-28941CBF8BF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C1F447-F03E-408A-9B65-EC48FDEFA6BE}"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C1F447-F03E-408A-9B65-EC48FDEFA6BE}"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AC1F447-F03E-408A-9B65-EC48FDEFA6BE}"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AC1F447-F03E-408A-9B65-EC48FDEFA6BE}" type="datetimeFigureOut">
              <a:rPr lang="en-US" smtClean="0"/>
              <a:pPr/>
              <a:t>4/9/2018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65A416C-D5F5-4543-B3BC-28941CBF8BF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C1F447-F03E-408A-9B65-EC48FDEFA6BE}"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AC1F447-F03E-408A-9B65-EC48FDEFA6BE}" type="datetimeFigureOut">
              <a:rPr lang="en-US" smtClean="0"/>
              <a:pPr/>
              <a:t>4/9/2018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AC1F447-F03E-408A-9B65-EC48FDEFA6BE}" type="datetimeFigureOut">
              <a:rPr lang="en-US" smtClean="0"/>
              <a:pPr/>
              <a:t>4/9/2018</a:t>
            </a:fld>
            <a:endParaRPr lang="en-US"/>
          </a:p>
        </p:txBody>
      </p:sp>
      <p:sp>
        <p:nvSpPr>
          <p:cNvPr id="8" name="Slide Number Placeholder 7"/>
          <p:cNvSpPr>
            <a:spLocks noGrp="1"/>
          </p:cNvSpPr>
          <p:nvPr>
            <p:ph type="sldNum" sz="quarter" idx="11"/>
          </p:nvPr>
        </p:nvSpPr>
        <p:spPr/>
        <p:txBody>
          <a:bodyPr/>
          <a:lstStyle/>
          <a:p>
            <a:fld id="{865A416C-D5F5-4543-B3BC-28941CBF8BF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1F447-F03E-408A-9B65-EC48FDEFA6BE}" type="datetimeFigureOut">
              <a:rPr lang="en-US" smtClean="0"/>
              <a:pPr/>
              <a:t>4/9/2018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AC1F447-F03E-408A-9B65-EC48FDEFA6BE}"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AC1F447-F03E-408A-9B65-EC48FDEFA6BE}" type="datetimeFigureOut">
              <a:rPr lang="en-US" smtClean="0"/>
              <a:pPr/>
              <a:t>4/9/2018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65A416C-D5F5-4543-B3BC-28941CBF8BFB}" type="slidenum">
              <a:rPr lang="en-US" smtClean="0"/>
              <a:pPr/>
              <a:t>‹#›</a:t>
            </a:fld>
            <a:endParaRPr lang="en-US"/>
          </a:p>
        </p:txBody>
      </p:sp>
    </p:spTree>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AC1F447-F03E-408A-9B65-EC48FDEFA6BE}" type="datetimeFigureOut">
              <a:rPr lang="en-US" smtClean="0"/>
              <a:pPr/>
              <a:t>4/9/2018</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865A416C-D5F5-4543-B3BC-28941CBF8BF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wipe dir="r"/>
  </p:transition>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familyid.com/organizations/lake-central-high-schoo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familyid.com/lake-central-high-schoo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athletics.lcsc.u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mailto:mclark@lcscmail.com" TargetMode="External"/><Relationship Id="rId13" Type="http://schemas.openxmlformats.org/officeDocument/2006/relationships/hyperlink" Target="mailto:jkilinsk@lcsmail.com" TargetMode="External"/><Relationship Id="rId3" Type="http://schemas.openxmlformats.org/officeDocument/2006/relationships/hyperlink" Target="mailto:chall@lcscmail.com" TargetMode="External"/><Relationship Id="rId7" Type="http://schemas.openxmlformats.org/officeDocument/2006/relationships/hyperlink" Target="mailto:crossian@lcscmail.com" TargetMode="External"/><Relationship Id="rId12" Type="http://schemas.openxmlformats.org/officeDocument/2006/relationships/hyperlink" Target="mailto:kbarcell@lcscmail.com" TargetMode="External"/><Relationship Id="rId2" Type="http://schemas.openxmlformats.org/officeDocument/2006/relationships/hyperlink" Target="mailto:thalterm@lcscmail.com" TargetMode="External"/><Relationship Id="rId1" Type="http://schemas.openxmlformats.org/officeDocument/2006/relationships/slideLayout" Target="../slideLayouts/slideLayout2.xml"/><Relationship Id="rId6" Type="http://schemas.openxmlformats.org/officeDocument/2006/relationships/hyperlink" Target="mailto:rholden@gmail.com" TargetMode="External"/><Relationship Id="rId11" Type="http://schemas.openxmlformats.org/officeDocument/2006/relationships/hyperlink" Target="mailto:bstgerma@lcscmail.com" TargetMode="External"/><Relationship Id="rId5" Type="http://schemas.openxmlformats.org/officeDocument/2006/relationships/hyperlink" Target="mailto:jrainwat@lcscmail.com" TargetMode="External"/><Relationship Id="rId10" Type="http://schemas.openxmlformats.org/officeDocument/2006/relationships/hyperlink" Target="mailto:mkleinam@lcscmail.com" TargetMode="External"/><Relationship Id="rId4" Type="http://schemas.openxmlformats.org/officeDocument/2006/relationships/hyperlink" Target="mailto:jloden@lcscmail.com" TargetMode="External"/><Relationship Id="rId9" Type="http://schemas.openxmlformats.org/officeDocument/2006/relationships/hyperlink" Target="mailto:jrhody@lcscmail.com"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mailto:rohlenka@lcscmail.com" TargetMode="External"/><Relationship Id="rId3" Type="http://schemas.openxmlformats.org/officeDocument/2006/relationships/hyperlink" Target="mailto:dmilausn@lcscmail.com" TargetMode="External"/><Relationship Id="rId7" Type="http://schemas.openxmlformats.org/officeDocument/2006/relationships/hyperlink" Target="mailto:jsherman@lcscmail.com" TargetMode="External"/><Relationship Id="rId2" Type="http://schemas.openxmlformats.org/officeDocument/2006/relationships/hyperlink" Target="mailto:tsmolins@lcscmail.com" TargetMode="External"/><Relationship Id="rId1" Type="http://schemas.openxmlformats.org/officeDocument/2006/relationships/slideLayout" Target="../slideLayouts/slideLayout2.xml"/><Relationship Id="rId6" Type="http://schemas.openxmlformats.org/officeDocument/2006/relationships/hyperlink" Target="mailto:jsandor@lcscmail.com" TargetMode="External"/><Relationship Id="rId11" Type="http://schemas.openxmlformats.org/officeDocument/2006/relationships/hyperlink" Target="mailto:jrhody@lcscmail.com" TargetMode="External"/><Relationship Id="rId5" Type="http://schemas.openxmlformats.org/officeDocument/2006/relationships/hyperlink" Target="mailto:ltriveli@lcscmail.com" TargetMode="External"/><Relationship Id="rId10" Type="http://schemas.openxmlformats.org/officeDocument/2006/relationships/hyperlink" Target="mailto:rfredric@lcscmail.com" TargetMode="External"/><Relationship Id="rId4" Type="http://schemas.openxmlformats.org/officeDocument/2006/relationships/hyperlink" Target="mailto:murban@lcscmail.com" TargetMode="External"/><Relationship Id="rId9" Type="http://schemas.openxmlformats.org/officeDocument/2006/relationships/hyperlink" Target="mailto:bszalone@lcscmail.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752600"/>
            <a:ext cx="7239000" cy="2301240"/>
          </a:xfrm>
        </p:spPr>
        <p:txBody>
          <a:bodyPr>
            <a:normAutofit fontScale="90000"/>
          </a:bodyPr>
          <a:lstStyle/>
          <a:p>
            <a:pPr algn="ctr"/>
            <a:r>
              <a:rPr lang="en-US" dirty="0" smtClean="0"/>
              <a:t>Lake Central Athletic</a:t>
            </a:r>
            <a:br>
              <a:rPr lang="en-US" dirty="0" smtClean="0"/>
            </a:br>
            <a:r>
              <a:rPr lang="en-US" dirty="0" smtClean="0"/>
              <a:t>Freshman Orientation</a:t>
            </a:r>
            <a:br>
              <a:rPr lang="en-US" dirty="0" smtClean="0"/>
            </a:br>
            <a:r>
              <a:rPr lang="en-US" dirty="0" smtClean="0"/>
              <a:t>April </a:t>
            </a:r>
            <a:r>
              <a:rPr lang="en-US" dirty="0" smtClean="0"/>
              <a:t>9</a:t>
            </a:r>
            <a:r>
              <a:rPr lang="en-US" dirty="0" smtClean="0"/>
              <a:t>, 2018</a:t>
            </a:r>
            <a:r>
              <a:rPr lang="en-US" dirty="0" smtClean="0"/>
              <a:t/>
            </a:r>
            <a:br>
              <a:rPr lang="en-US" dirty="0" smtClean="0"/>
            </a:br>
            <a:r>
              <a:rPr lang="en-US" dirty="0" smtClean="0"/>
              <a:t/>
            </a:r>
            <a:br>
              <a:rPr lang="en-US" dirty="0" smtClean="0"/>
            </a:br>
            <a:r>
              <a:rPr lang="en-US" dirty="0" smtClean="0"/>
              <a:t>We are LC!!</a:t>
            </a:r>
            <a:br>
              <a:rPr lang="en-US" dirty="0" smtClean="0"/>
            </a:br>
            <a:r>
              <a:rPr lang="en-US" dirty="0" smtClean="0"/>
              <a:t/>
            </a:r>
            <a:br>
              <a:rPr lang="en-US" dirty="0" smtClean="0"/>
            </a:br>
            <a:r>
              <a:rPr lang="en-US" sz="4000" dirty="0" smtClean="0"/>
              <a:t>Follow us on Twitter: @LCINDIANS</a:t>
            </a:r>
            <a:r>
              <a:rPr lang="en-US" dirty="0" smtClean="0"/>
              <a:t/>
            </a:r>
            <a:br>
              <a:rPr lang="en-US" dirty="0" smtClean="0"/>
            </a:br>
            <a:r>
              <a:rPr lang="en-US" dirty="0" smtClean="0"/>
              <a:t/>
            </a:r>
            <a:br>
              <a:rPr lang="en-US" dirty="0" smtClean="0"/>
            </a:br>
            <a:endParaRPr lang="en-US" dirty="0"/>
          </a:p>
        </p:txBody>
      </p:sp>
      <p:pic>
        <p:nvPicPr>
          <p:cNvPr id="4" name="Picture 3" descr="Ring Logo- LC.jpg"/>
          <p:cNvPicPr>
            <a:picLocks noChangeAspect="1"/>
          </p:cNvPicPr>
          <p:nvPr/>
        </p:nvPicPr>
        <p:blipFill>
          <a:blip r:embed="rId2" cstate="print"/>
          <a:stretch>
            <a:fillRect/>
          </a:stretch>
        </p:blipFill>
        <p:spPr>
          <a:xfrm>
            <a:off x="457200" y="457200"/>
            <a:ext cx="1187621" cy="1210056"/>
          </a:xfrm>
          <a:prstGeom prst="rect">
            <a:avLst/>
          </a:prstGeom>
        </p:spPr>
      </p:pic>
    </p:spTree>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Required Participation Forms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Prior to being cleared for athletic participation at Lake Central, student must complete and return the following forms to the high school athletic office:</a:t>
            </a:r>
          </a:p>
          <a:p>
            <a:pPr lvl="1"/>
            <a:r>
              <a:rPr lang="en-US" dirty="0" smtClean="0"/>
              <a:t>Register on </a:t>
            </a:r>
            <a:r>
              <a:rPr lang="en-US" dirty="0" err="1" smtClean="0"/>
              <a:t>FamilyID</a:t>
            </a:r>
            <a:r>
              <a:rPr lang="en-US" dirty="0" smtClean="0"/>
              <a:t>, </a:t>
            </a:r>
            <a:r>
              <a:rPr lang="en-US" u="sng" dirty="0" smtClean="0">
                <a:hlinkClick r:id="rId2"/>
              </a:rPr>
              <a:t>https://www.familyid.com/organizations/lake-central-high-school</a:t>
            </a:r>
            <a:endParaRPr lang="en-US" dirty="0" smtClean="0"/>
          </a:p>
          <a:p>
            <a:pPr lvl="1"/>
            <a:r>
              <a:rPr lang="en-US" dirty="0" smtClean="0"/>
              <a:t>A completed IHSAA Physical Packet (4-pages)….with both parent and student (April </a:t>
            </a:r>
            <a:r>
              <a:rPr lang="en-US" dirty="0" smtClean="0"/>
              <a:t>19</a:t>
            </a:r>
            <a:r>
              <a:rPr lang="en-US" baseline="30000" dirty="0" smtClean="0"/>
              <a:t>th</a:t>
            </a:r>
            <a:r>
              <a:rPr lang="en-US" dirty="0" smtClean="0"/>
              <a:t> </a:t>
            </a:r>
            <a:r>
              <a:rPr lang="en-US" dirty="0" smtClean="0"/>
              <a:t>5-8 PM, LCHS Physical Night) signatures where applicable (regardless of whether the sport is governed by IHSAA)</a:t>
            </a:r>
          </a:p>
          <a:p>
            <a:pPr lvl="1"/>
            <a:r>
              <a:rPr lang="en-US" dirty="0" smtClean="0"/>
              <a:t>Insurance Information Form (if family does not have insurance, then participation waiver must be signed)</a:t>
            </a:r>
          </a:p>
          <a:p>
            <a:pPr lvl="1"/>
            <a:r>
              <a:rPr lang="en-US" dirty="0" smtClean="0"/>
              <a:t>A completed Code of Conduct with signatures of parents and student</a:t>
            </a:r>
          </a:p>
          <a:p>
            <a:pPr lvl="1"/>
            <a:r>
              <a:rPr lang="en-US" dirty="0" smtClean="0"/>
              <a:t>Emergency Contact Form for the Athletic Trainer</a:t>
            </a:r>
          </a:p>
          <a:p>
            <a:pPr lvl="1"/>
            <a:r>
              <a:rPr lang="en-US" dirty="0" smtClean="0"/>
              <a:t>Extracurricular Consent Form (drug testing program)</a:t>
            </a:r>
          </a:p>
          <a:p>
            <a:pPr lvl="1"/>
            <a:r>
              <a:rPr lang="en-US" dirty="0" smtClean="0"/>
              <a:t>Concussion Acknowledgement and Information</a:t>
            </a:r>
          </a:p>
          <a:p>
            <a:pPr>
              <a:buNone/>
            </a:pPr>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additive="base">
                                        <p:cTn id="2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3">
                                            <p:txEl>
                                              <p:pRg st="5" end="5"/>
                                            </p:txEl>
                                          </p:spTgt>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 calcmode="lin" valueType="num">
                                      <p:cBhvr additive="base">
                                        <p:cTn id="3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Forms Cont.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 student CANNOT begin participating in a sport until all the above forms have been completed on </a:t>
            </a:r>
            <a:r>
              <a:rPr lang="en-US" dirty="0" err="1" smtClean="0"/>
              <a:t>FamilyID</a:t>
            </a:r>
            <a:r>
              <a:rPr lang="en-US" dirty="0" smtClean="0"/>
              <a:t> and the IHSAA Pre-Participation Physical has been returned to the athletic office (available under links tab on </a:t>
            </a:r>
            <a:r>
              <a:rPr lang="en-US" dirty="0" err="1" smtClean="0"/>
              <a:t>FamilyID</a:t>
            </a:r>
            <a:r>
              <a:rPr lang="en-US" dirty="0" smtClean="0"/>
              <a:t>).  </a:t>
            </a:r>
          </a:p>
          <a:p>
            <a:r>
              <a:rPr lang="en-US" dirty="0" smtClean="0"/>
              <a:t>Once these forms have been reviewed by the athletic office, a “White Card” will be given to the student who will then present it to the coach.  This card is a small index card that grants administrative approval for the student to begin athletic participation and acknowledges to the coach that all necessary forms are completed and are on file in the athletic office.  </a:t>
            </a:r>
          </a:p>
          <a:p>
            <a:r>
              <a:rPr lang="en-US" dirty="0" smtClean="0"/>
              <a:t>This is to be completed through the </a:t>
            </a:r>
            <a:r>
              <a:rPr lang="en-US" dirty="0" err="1" smtClean="0"/>
              <a:t>FamilyID</a:t>
            </a:r>
            <a:r>
              <a:rPr lang="en-US" dirty="0" smtClean="0"/>
              <a:t> link: </a:t>
            </a:r>
            <a:r>
              <a:rPr lang="en-US" u="sng" dirty="0" smtClean="0">
                <a:hlinkClick r:id="rId2"/>
              </a:rPr>
              <a:t>http://www.familyid.com/lake-central-high-school</a:t>
            </a:r>
            <a:r>
              <a:rPr lang="en-US" dirty="0" smtClean="0"/>
              <a:t> </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Fees</a:t>
            </a:r>
            <a:endParaRPr lang="en-US" dirty="0"/>
          </a:p>
        </p:txBody>
      </p:sp>
      <p:sp>
        <p:nvSpPr>
          <p:cNvPr id="3" name="Content Placeholder 2"/>
          <p:cNvSpPr>
            <a:spLocks noGrp="1"/>
          </p:cNvSpPr>
          <p:nvPr>
            <p:ph idx="1"/>
          </p:nvPr>
        </p:nvSpPr>
        <p:spPr/>
        <p:txBody>
          <a:bodyPr>
            <a:normAutofit fontScale="62500" lnSpcReduction="20000"/>
          </a:bodyPr>
          <a:lstStyle/>
          <a:p>
            <a:r>
              <a:rPr lang="en-US" sz="3200" b="1" dirty="0" smtClean="0"/>
              <a:t>Athletic Department Fees ($60.00)</a:t>
            </a:r>
            <a:r>
              <a:rPr lang="en-US" sz="3200" dirty="0" smtClean="0"/>
              <a:t> </a:t>
            </a:r>
            <a:endParaRPr lang="en-US" sz="3200" dirty="0" smtClean="0"/>
          </a:p>
          <a:p>
            <a:pPr lvl="2"/>
            <a:r>
              <a:rPr lang="en-US" sz="1800" dirty="0" smtClean="0"/>
              <a:t>We are hosting </a:t>
            </a:r>
            <a:r>
              <a:rPr lang="en-US" sz="1800" dirty="0" smtClean="0"/>
              <a:t>a Golf Outing on September 18, 2018 to potentially cover this fee for all athletes</a:t>
            </a:r>
            <a:r>
              <a:rPr lang="en-US" sz="1800" dirty="0" smtClean="0"/>
              <a:t>!!</a:t>
            </a:r>
            <a:endParaRPr lang="en-US" sz="1800" dirty="0" smtClean="0"/>
          </a:p>
          <a:p>
            <a:pPr lvl="1"/>
            <a:r>
              <a:rPr lang="en-US" sz="2800" u="sng" dirty="0" smtClean="0"/>
              <a:t>Transportation Fee</a:t>
            </a:r>
            <a:r>
              <a:rPr lang="en-US" sz="2800" dirty="0" smtClean="0"/>
              <a:t>: for </a:t>
            </a:r>
            <a:r>
              <a:rPr lang="en-US" sz="2800" dirty="0" smtClean="0"/>
              <a:t>2018-2019 </a:t>
            </a:r>
            <a:r>
              <a:rPr lang="en-US" sz="2800" dirty="0" smtClean="0"/>
              <a:t>the fee is $30.00 (per sport)</a:t>
            </a:r>
            <a:endParaRPr lang="en-US" sz="2000" dirty="0" smtClean="0"/>
          </a:p>
          <a:p>
            <a:pPr lvl="2"/>
            <a:r>
              <a:rPr lang="en-US" dirty="0" smtClean="0"/>
              <a:t>This is a required fee for each sport in which the student participates during the school year.</a:t>
            </a:r>
            <a:endParaRPr lang="en-US" sz="1800" dirty="0" smtClean="0"/>
          </a:p>
          <a:p>
            <a:pPr lvl="2"/>
            <a:r>
              <a:rPr lang="en-US" dirty="0" smtClean="0"/>
              <a:t>Athletes are expected to ride the team bus to and from competitions.  There are no exceptions, unless emergency circumstances warrant alternative transportation</a:t>
            </a:r>
            <a:r>
              <a:rPr lang="en-US" dirty="0" smtClean="0"/>
              <a:t>.</a:t>
            </a:r>
          </a:p>
          <a:p>
            <a:pPr>
              <a:buNone/>
            </a:pPr>
            <a:endParaRPr lang="en-US" sz="2400" dirty="0" smtClean="0"/>
          </a:p>
          <a:p>
            <a:pPr lvl="1"/>
            <a:r>
              <a:rPr lang="en-US" sz="2800" u="sng" dirty="0" smtClean="0"/>
              <a:t>Fitness Fee (Weight Room &amp; Training Room)</a:t>
            </a:r>
            <a:r>
              <a:rPr lang="en-US" sz="2800" dirty="0" smtClean="0"/>
              <a:t>: for </a:t>
            </a:r>
            <a:r>
              <a:rPr lang="en-US" sz="2800" dirty="0" smtClean="0"/>
              <a:t>2018-20188the </a:t>
            </a:r>
            <a:r>
              <a:rPr lang="en-US" sz="2800" dirty="0" smtClean="0"/>
              <a:t>fee is $30.00 (per sport)</a:t>
            </a:r>
            <a:endParaRPr lang="en-US" sz="2000" dirty="0" smtClean="0"/>
          </a:p>
          <a:p>
            <a:pPr lvl="2"/>
            <a:r>
              <a:rPr lang="en-US" dirty="0" smtClean="0"/>
              <a:t>This is a required fee for each sport in which the student participates during the school year.</a:t>
            </a:r>
            <a:endParaRPr lang="en-US" sz="1800" dirty="0" smtClean="0"/>
          </a:p>
          <a:p>
            <a:pPr lvl="2"/>
            <a:endParaRPr lang="en-US" sz="2000" dirty="0" smtClean="0"/>
          </a:p>
          <a:p>
            <a:r>
              <a:rPr lang="en-US" sz="3200" b="1" dirty="0" smtClean="0"/>
              <a:t>Lake Central School Corporation Fees ($100.00)</a:t>
            </a:r>
            <a:endParaRPr lang="en-US" sz="2000" dirty="0" smtClean="0"/>
          </a:p>
          <a:p>
            <a:pPr lvl="1"/>
            <a:r>
              <a:rPr lang="en-US" sz="2800" dirty="0" smtClean="0"/>
              <a:t>This is a required annual fee for any student participates in athletics during the school year. This fee is separate from all other fees. Fee is payable online </a:t>
            </a:r>
            <a:r>
              <a:rPr lang="en-US" sz="2800" dirty="0" smtClean="0"/>
              <a:t>via your Skyward account.</a:t>
            </a:r>
            <a:endParaRPr lang="en-US" sz="2000" dirty="0" smtClean="0"/>
          </a:p>
          <a:p>
            <a:pPr lvl="1">
              <a:buNone/>
            </a:pPr>
            <a:endParaRPr lang="en-US" dirty="0" smtClean="0"/>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lide(fromBottom)">
                                      <p:cBhvr>
                                        <p:cTn id="10" dur="500"/>
                                        <p:tgtEl>
                                          <p:spTgt spid="3">
                                            <p:txEl>
                                              <p:pRg st="1" end="1"/>
                                            </p:txEl>
                                          </p:spTgt>
                                        </p:tgtEl>
                                      </p:cBhvr>
                                    </p:animEffect>
                                  </p:childTnLst>
                                </p:cTn>
                              </p:par>
                              <p:par>
                                <p:cTn id="11" presetID="1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lide(fromBottom)">
                                      <p:cBhvr>
                                        <p:cTn id="13" dur="500"/>
                                        <p:tgtEl>
                                          <p:spTgt spid="3">
                                            <p:txEl>
                                              <p:pRg st="2" end="2"/>
                                            </p:txEl>
                                          </p:spTgt>
                                        </p:tgtEl>
                                      </p:cBhvr>
                                    </p:animEffect>
                                  </p:childTnLst>
                                </p:cTn>
                              </p:par>
                              <p:par>
                                <p:cTn id="14" presetID="1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lide(fromBottom)">
                                      <p:cBhvr>
                                        <p:cTn id="16" dur="500"/>
                                        <p:tgtEl>
                                          <p:spTgt spid="3">
                                            <p:txEl>
                                              <p:pRg st="3" end="3"/>
                                            </p:txEl>
                                          </p:spTgt>
                                        </p:tgtEl>
                                      </p:cBhvr>
                                    </p:animEffect>
                                  </p:childTnLst>
                                </p:cTn>
                              </p:par>
                              <p:par>
                                <p:cTn id="17" presetID="1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slide(fromBottom)">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2" presetClass="entr" presetSubtype="4" fill="hold" grpId="0"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slide(fromBottom)">
                                      <p:cBhvr>
                                        <p:cTn id="24" dur="500"/>
                                        <p:tgtEl>
                                          <p:spTgt spid="3">
                                            <p:txEl>
                                              <p:pRg st="6" end="6"/>
                                            </p:txEl>
                                          </p:spTgt>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slide(fromBottom)">
                                      <p:cBhvr>
                                        <p:cTn id="27" dur="500"/>
                                        <p:tgtEl>
                                          <p:spTgt spid="3">
                                            <p:txEl>
                                              <p:pRg st="7" end="7"/>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9" end="9"/>
                                            </p:txEl>
                                          </p:spTgt>
                                        </p:tgtEl>
                                        <p:attrNameLst>
                                          <p:attrName>style.visibility</p:attrName>
                                        </p:attrNameLst>
                                      </p:cBhvr>
                                      <p:to>
                                        <p:strVal val="visible"/>
                                      </p:to>
                                    </p:set>
                                    <p:animEffect transition="in" filter="slide(fromBottom)">
                                      <p:cBhvr>
                                        <p:cTn id="32" dur="500"/>
                                        <p:tgtEl>
                                          <p:spTgt spid="3">
                                            <p:txEl>
                                              <p:pRg st="9" end="9"/>
                                            </p:txEl>
                                          </p:spTgt>
                                        </p:tgtEl>
                                      </p:cBhvr>
                                    </p:animEffect>
                                  </p:childTnLst>
                                </p:cTn>
                              </p:par>
                              <p:par>
                                <p:cTn id="33" presetID="12" presetClass="entr" presetSubtype="4" fill="hold" grpId="0"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animEffect transition="in" filter="slide(fromBottom)">
                                      <p:cBhvr>
                                        <p:cTn id="3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Eligibility</a:t>
            </a:r>
            <a:endParaRPr lang="en-US" dirty="0"/>
          </a:p>
        </p:txBody>
      </p:sp>
      <p:sp>
        <p:nvSpPr>
          <p:cNvPr id="3" name="Content Placeholder 2"/>
          <p:cNvSpPr>
            <a:spLocks noGrp="1"/>
          </p:cNvSpPr>
          <p:nvPr>
            <p:ph idx="1"/>
          </p:nvPr>
        </p:nvSpPr>
        <p:spPr/>
        <p:txBody>
          <a:bodyPr>
            <a:normAutofit fontScale="47500" lnSpcReduction="20000"/>
          </a:bodyPr>
          <a:lstStyle/>
          <a:p>
            <a:r>
              <a:rPr lang="en-US" sz="3200" u="sng" dirty="0" smtClean="0"/>
              <a:t>At Lake Central High School, your athletic eligibility</a:t>
            </a:r>
            <a:r>
              <a:rPr lang="en-US" sz="1800" dirty="0" smtClean="0"/>
              <a:t> </a:t>
            </a:r>
            <a:r>
              <a:rPr lang="en-US" sz="3200" u="sng" dirty="0" smtClean="0"/>
              <a:t>is determined by the following factors:</a:t>
            </a:r>
            <a:r>
              <a:rPr lang="en-US" sz="3200" dirty="0" smtClean="0"/>
              <a:t> </a:t>
            </a:r>
            <a:endParaRPr lang="en-US" sz="2800" dirty="0" smtClean="0"/>
          </a:p>
          <a:p>
            <a:pPr lvl="1"/>
            <a:r>
              <a:rPr lang="en-US" sz="2800" dirty="0" smtClean="0"/>
              <a:t>All required participation forms are on file in the athletic office</a:t>
            </a:r>
            <a:endParaRPr lang="en-US" sz="2000" dirty="0" smtClean="0"/>
          </a:p>
          <a:p>
            <a:pPr lvl="1"/>
            <a:r>
              <a:rPr lang="en-US" sz="2800" dirty="0" smtClean="0"/>
              <a:t>Maintaining No Code of Conduct Violations</a:t>
            </a:r>
            <a:endParaRPr lang="en-US" sz="2000" dirty="0" smtClean="0"/>
          </a:p>
          <a:p>
            <a:pPr lvl="1"/>
            <a:r>
              <a:rPr lang="en-US" sz="2800" dirty="0" smtClean="0"/>
              <a:t>Remaining in good academic standing, which indicates the following:</a:t>
            </a:r>
            <a:endParaRPr lang="en-US" sz="2000" dirty="0" smtClean="0"/>
          </a:p>
          <a:p>
            <a:pPr lvl="2"/>
            <a:r>
              <a:rPr lang="en-US" dirty="0" smtClean="0"/>
              <a:t>A fulltime student who is enrolled and passing subjects totaling 5-credits/classes for grade 9, 10, 11, and 12. </a:t>
            </a:r>
            <a:endParaRPr lang="en-US" sz="2400" dirty="0" smtClean="0"/>
          </a:p>
          <a:p>
            <a:pPr lvl="1"/>
            <a:r>
              <a:rPr lang="en-US" sz="2800" dirty="0" smtClean="0"/>
              <a:t>All incoming freshman are automatically eligible (clean slate). </a:t>
            </a:r>
            <a:endParaRPr lang="en-US" sz="2400" dirty="0" smtClean="0"/>
          </a:p>
          <a:p>
            <a:pPr lvl="1"/>
            <a:r>
              <a:rPr lang="en-US" sz="2800" dirty="0" smtClean="0"/>
              <a:t>Academic eligibility is determined each grading period and again at the end of each semester.  A student who becomes ineligible due to poor grades will not be eligible until the next grading period provided the student has earned the expected number of credits.</a:t>
            </a:r>
          </a:p>
          <a:p>
            <a:pPr lvl="1"/>
            <a:endParaRPr lang="en-US" sz="2400" dirty="0" smtClean="0"/>
          </a:p>
          <a:p>
            <a:pPr lvl="0"/>
            <a:r>
              <a:rPr lang="en-US" sz="3200" b="1" dirty="0" smtClean="0"/>
              <a:t>ATTENDANCE</a:t>
            </a:r>
            <a:r>
              <a:rPr lang="en-US" sz="3200" dirty="0" smtClean="0"/>
              <a:t>: (Practice or Competition)—In order to participate in athletics daily, and athlete must be in attendance by the end of 1</a:t>
            </a:r>
            <a:r>
              <a:rPr lang="en-US" sz="3200" baseline="30000" dirty="0" smtClean="0"/>
              <a:t>st</a:t>
            </a:r>
            <a:r>
              <a:rPr lang="en-US" sz="3200" dirty="0" smtClean="0"/>
              <a:t> hour on a 4-period day and the end of 2</a:t>
            </a:r>
            <a:r>
              <a:rPr lang="en-US" sz="3200" baseline="30000" dirty="0" smtClean="0"/>
              <a:t>nd</a:t>
            </a:r>
            <a:r>
              <a:rPr lang="en-US" sz="3200" dirty="0" smtClean="0"/>
              <a:t> period on a 7-period day. </a:t>
            </a:r>
            <a:r>
              <a:rPr lang="en-US" sz="3200" dirty="0" smtClean="0"/>
              <a:t> Students must attend all 4 periods when their program has practice before school. </a:t>
            </a:r>
            <a:endParaRPr lang="en-US" sz="2400" dirty="0" smtClean="0"/>
          </a:p>
          <a:p>
            <a:pPr lvl="1"/>
            <a:r>
              <a:rPr lang="en-US" sz="2800" dirty="0" smtClean="0"/>
              <a:t>Daily attendance sheets are processed for coaches’ verifications.</a:t>
            </a:r>
            <a:endParaRPr lang="en-US" sz="2000" dirty="0" smtClean="0"/>
          </a:p>
          <a:p>
            <a:pPr lvl="1"/>
            <a:r>
              <a:rPr lang="en-US" sz="2800" dirty="0" smtClean="0"/>
              <a:t>Exceptions may include: funerals, court appearances, college visitation…etc.</a:t>
            </a:r>
            <a:endParaRPr lang="en-US" sz="2000" dirty="0" smtClean="0"/>
          </a:p>
          <a:p>
            <a:pPr lvl="1"/>
            <a:endParaRPr lang="en-US" sz="2800" dirty="0" smtClean="0"/>
          </a:p>
          <a:p>
            <a:pPr lvl="0"/>
            <a:r>
              <a:rPr lang="en-US" sz="3200" dirty="0" smtClean="0"/>
              <a:t>All athletic participation fees have been paid</a:t>
            </a:r>
            <a:endParaRPr lang="en-US" sz="2400" dirty="0" smtClean="0"/>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checkerboard(across)">
                                      <p:cBhvr>
                                        <p:cTn id="30" dur="500"/>
                                        <p:tgtEl>
                                          <p:spTgt spid="3">
                                            <p:txEl>
                                              <p:pRg st="8" end="8"/>
                                            </p:tx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animEffect transition="in" filter="checkerboard(across)">
                                      <p:cBhvr>
                                        <p:cTn id="33" dur="500"/>
                                        <p:tgtEl>
                                          <p:spTgt spid="3">
                                            <p:txEl>
                                              <p:pRg st="9" end="9"/>
                                            </p:tx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36" dur="500"/>
                                        <p:tgtEl>
                                          <p:spTgt spid="3">
                                            <p:txEl>
                                              <p:pRg st="10" end="1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 presetClass="entr" presetSubtype="10" fill="hold" grpId="0" nodeType="click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Effect transition="in" filter="checkerboard(across)">
                                      <p:cBhvr>
                                        <p:cTn id="41"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Parent/Coach Communication </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Start with the Coach: set an appointment.  Understand that right before and right after a practice or contest is not always the best time for the coach to meet.  Please avoid these moments and contact the coach for alternate times</a:t>
            </a:r>
            <a:r>
              <a:rPr lang="en-US" dirty="0" smtClean="0"/>
              <a:t>. (24-28 Hours)</a:t>
            </a:r>
            <a:endParaRPr lang="en-US" dirty="0" smtClean="0"/>
          </a:p>
          <a:p>
            <a:pPr lvl="0"/>
            <a:r>
              <a:rPr lang="en-US" dirty="0" smtClean="0"/>
              <a:t>If not satisfied with the outcome of your conversation with the coach, set an appointment with the Athletic Director.</a:t>
            </a:r>
          </a:p>
          <a:p>
            <a:pPr lvl="0"/>
            <a:r>
              <a:rPr lang="en-US" dirty="0" smtClean="0"/>
              <a:t>Contact the coaching staff with questions about practice times and locations.</a:t>
            </a:r>
          </a:p>
          <a:p>
            <a:pPr lvl="0"/>
            <a:r>
              <a:rPr lang="en-US" dirty="0" smtClean="0"/>
              <a:t>Contact athletic office with additional concerns and questions.</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4)">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4)">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4)">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 Game Schedule</a:t>
            </a:r>
            <a:endParaRPr lang="en-US" dirty="0"/>
          </a:p>
        </p:txBody>
      </p:sp>
      <p:sp>
        <p:nvSpPr>
          <p:cNvPr id="3" name="Content Placeholder 2"/>
          <p:cNvSpPr>
            <a:spLocks noGrp="1"/>
          </p:cNvSpPr>
          <p:nvPr>
            <p:ph idx="1"/>
          </p:nvPr>
        </p:nvSpPr>
        <p:spPr/>
        <p:txBody>
          <a:bodyPr/>
          <a:lstStyle/>
          <a:p>
            <a:pPr lvl="0"/>
            <a:r>
              <a:rPr lang="en-US" dirty="0" smtClean="0"/>
              <a:t>All practices and game schedules are posted to this website, coaches are able to send one-way communication to parents about team specific events or changes to the schedule.  Register </a:t>
            </a:r>
            <a:r>
              <a:rPr lang="en-US" dirty="0" smtClean="0"/>
              <a:t>at https://eventlink.com/</a:t>
            </a:r>
            <a:endParaRPr lang="en-US" dirty="0" smtClean="0"/>
          </a:p>
          <a:p>
            <a:r>
              <a:rPr lang="en-US" dirty="0" smtClean="0"/>
              <a:t>Lake Central Athletic Department Website </a:t>
            </a:r>
            <a:r>
              <a:rPr lang="en-US" dirty="0" smtClean="0">
                <a:hlinkClick r:id="rId2"/>
              </a:rPr>
              <a:t>http://athletics.lcsc.us</a:t>
            </a:r>
            <a:r>
              <a:rPr lang="en-US" dirty="0" smtClean="0"/>
              <a:t> </a:t>
            </a:r>
            <a:endParaRPr lang="en-US" dirty="0"/>
          </a:p>
        </p:txBody>
      </p:sp>
    </p:spTree>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20000"/>
          </a:bodyPr>
          <a:lstStyle/>
          <a:p>
            <a:pPr lvl="0"/>
            <a:r>
              <a:rPr lang="en-US" dirty="0" smtClean="0"/>
              <a:t>We want to be a model for other athletic teams and programs to copy.</a:t>
            </a:r>
          </a:p>
          <a:p>
            <a:pPr lvl="0"/>
            <a:r>
              <a:rPr lang="en-US" dirty="0" smtClean="0"/>
              <a:t>We want to always be a class act of sportsmanship.</a:t>
            </a:r>
          </a:p>
          <a:p>
            <a:pPr lvl="0"/>
            <a:r>
              <a:rPr lang="en-US" dirty="0" smtClean="0"/>
              <a:t>It is important to keep things in perspective.</a:t>
            </a:r>
          </a:p>
          <a:p>
            <a:pPr lvl="0"/>
            <a:r>
              <a:rPr lang="en-US" dirty="0" smtClean="0"/>
              <a:t>Positive Communication </a:t>
            </a:r>
          </a:p>
          <a:p>
            <a:pPr lvl="0"/>
            <a:r>
              <a:rPr lang="en-US" dirty="0" smtClean="0"/>
              <a:t>Register for Pinwheel &amp; </a:t>
            </a:r>
            <a:r>
              <a:rPr lang="en-US" dirty="0" err="1" smtClean="0"/>
              <a:t>FamilyID</a:t>
            </a:r>
            <a:r>
              <a:rPr lang="en-US" dirty="0" smtClean="0"/>
              <a:t> accounts</a:t>
            </a:r>
          </a:p>
          <a:p>
            <a:pPr lvl="0"/>
            <a:r>
              <a:rPr lang="en-US" dirty="0" smtClean="0"/>
              <a:t>Follow the Lake Central Athletic Department on Twitter @</a:t>
            </a:r>
            <a:r>
              <a:rPr lang="en-US" dirty="0" err="1" smtClean="0"/>
              <a:t>LCIndians</a:t>
            </a:r>
            <a:endParaRPr lang="en-US" dirty="0" smtClean="0"/>
          </a:p>
          <a:p>
            <a:r>
              <a:rPr lang="en-US" dirty="0" smtClean="0"/>
              <a:t>Meet the Coaches:</a:t>
            </a:r>
          </a:p>
          <a:p>
            <a:pPr lvl="1"/>
            <a:r>
              <a:rPr lang="en-US" dirty="0" smtClean="0"/>
              <a:t>All coaches have a table outside the Auditorium in the Hallway </a:t>
            </a:r>
            <a:endParaRPr lang="en-US" dirty="0"/>
          </a:p>
        </p:txBody>
      </p:sp>
      <p:pic>
        <p:nvPicPr>
          <p:cNvPr id="4" name="Picture 3" descr="Ring Logo- LC.jpg"/>
          <p:cNvPicPr>
            <a:picLocks noChangeAspect="1"/>
          </p:cNvPicPr>
          <p:nvPr/>
        </p:nvPicPr>
        <p:blipFill>
          <a:blip r:embed="rId2" cstate="print"/>
          <a:stretch>
            <a:fillRect/>
          </a:stretch>
        </p:blipFill>
        <p:spPr>
          <a:xfrm>
            <a:off x="7772400" y="5638800"/>
            <a:ext cx="855566" cy="871728"/>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trips(down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trips(down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8" presetClass="entr" presetSubtype="12"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8" presetClass="entr" presetSubtype="12"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trips(down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8" presetClass="entr" presetSubtype="12"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trips(down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1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trips(downLeft)">
                                      <p:cBhvr>
                                        <p:cTn id="37" dur="500"/>
                                        <p:tgtEl>
                                          <p:spTgt spid="3">
                                            <p:txEl>
                                              <p:pRg st="6" end="6"/>
                                            </p:txEl>
                                          </p:spTgt>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strips(downLeft)">
                                      <p:cBhvr>
                                        <p:cTn id="4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 Department Staff	</a:t>
            </a:r>
            <a:endParaRPr lang="en-US" dirty="0"/>
          </a:p>
        </p:txBody>
      </p:sp>
      <p:sp>
        <p:nvSpPr>
          <p:cNvPr id="3" name="Content Placeholder 2"/>
          <p:cNvSpPr>
            <a:spLocks noGrp="1"/>
          </p:cNvSpPr>
          <p:nvPr>
            <p:ph idx="1"/>
          </p:nvPr>
        </p:nvSpPr>
        <p:spPr/>
        <p:txBody>
          <a:bodyPr/>
          <a:lstStyle/>
          <a:p>
            <a:r>
              <a:rPr lang="en-US" dirty="0" smtClean="0"/>
              <a:t>Mr. Chris </a:t>
            </a:r>
            <a:r>
              <a:rPr lang="en-US" dirty="0" err="1" smtClean="0"/>
              <a:t>Enyeart</a:t>
            </a:r>
            <a:r>
              <a:rPr lang="en-US" dirty="0" smtClean="0"/>
              <a:t>, Athletic Director</a:t>
            </a:r>
          </a:p>
          <a:p>
            <a:r>
              <a:rPr lang="en-US" dirty="0" smtClean="0"/>
              <a:t>Mr. Jeff </a:t>
            </a:r>
            <a:r>
              <a:rPr lang="en-US" dirty="0" err="1" smtClean="0"/>
              <a:t>Sandor</a:t>
            </a:r>
            <a:r>
              <a:rPr lang="en-US" dirty="0" smtClean="0"/>
              <a:t>, Assistant Athletic Director</a:t>
            </a:r>
          </a:p>
          <a:p>
            <a:r>
              <a:rPr lang="en-US" dirty="0" smtClean="0"/>
              <a:t>Mrs. Kathy </a:t>
            </a:r>
            <a:r>
              <a:rPr lang="en-US" dirty="0" err="1" smtClean="0"/>
              <a:t>Kapelinski</a:t>
            </a:r>
            <a:r>
              <a:rPr lang="en-US" dirty="0" smtClean="0"/>
              <a:t>, Athletic Administrative Assistant</a:t>
            </a:r>
          </a:p>
          <a:p>
            <a:r>
              <a:rPr lang="en-US" dirty="0" smtClean="0"/>
              <a:t>Mrs. Erin Graves, Facility &amp; Athletic Administrative Assistant </a:t>
            </a:r>
            <a:endParaRPr lang="en-US" dirty="0"/>
          </a:p>
        </p:txBody>
      </p:sp>
      <p:pic>
        <p:nvPicPr>
          <p:cNvPr id="4" name="Picture 3" descr="Ring Logo- LC.jpg"/>
          <p:cNvPicPr>
            <a:picLocks noChangeAspect="1"/>
          </p:cNvPicPr>
          <p:nvPr/>
        </p:nvPicPr>
        <p:blipFill>
          <a:blip r:embed="rId2" cstate="print"/>
          <a:stretch>
            <a:fillRect/>
          </a:stretch>
        </p:blipFill>
        <p:spPr>
          <a:xfrm>
            <a:off x="7315200" y="5334000"/>
            <a:ext cx="1229502" cy="1252728"/>
          </a:xfrm>
          <a:prstGeom prst="rect">
            <a:avLst/>
          </a:prstGeom>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Coaches</a:t>
            </a:r>
            <a:endParaRPr lang="en-US" dirty="0"/>
          </a:p>
        </p:txBody>
      </p:sp>
      <p:graphicFrame>
        <p:nvGraphicFramePr>
          <p:cNvPr id="8" name="Content Placeholder 7"/>
          <p:cNvGraphicFramePr>
            <a:graphicFrameLocks noGrp="1"/>
          </p:cNvGraphicFramePr>
          <p:nvPr>
            <p:ph idx="1"/>
          </p:nvPr>
        </p:nvGraphicFramePr>
        <p:xfrm>
          <a:off x="457200" y="1295400"/>
          <a:ext cx="7467600" cy="5125720"/>
        </p:xfrm>
        <a:graphic>
          <a:graphicData uri="http://schemas.openxmlformats.org/drawingml/2006/table">
            <a:tbl>
              <a:tblPr firstRow="1" bandRow="1">
                <a:tableStyleId>{5C22544A-7EE6-4342-B048-85BDC9FD1C3A}</a:tableStyleId>
              </a:tblPr>
              <a:tblGrid>
                <a:gridCol w="2489200"/>
                <a:gridCol w="2489200"/>
                <a:gridCol w="2489200"/>
              </a:tblGrid>
              <a:tr h="304800">
                <a:tc>
                  <a:txBody>
                    <a:bodyPr/>
                    <a:lstStyle/>
                    <a:p>
                      <a:pPr marL="0" marR="0" algn="ctr">
                        <a:lnSpc>
                          <a:spcPct val="115000"/>
                        </a:lnSpc>
                        <a:spcBef>
                          <a:spcPts val="0"/>
                        </a:spcBef>
                        <a:spcAft>
                          <a:spcPts val="0"/>
                        </a:spcAft>
                      </a:pPr>
                      <a:r>
                        <a:rPr lang="en-US" sz="1300" b="1" dirty="0">
                          <a:latin typeface="Times New Roman"/>
                          <a:ea typeface="Calibri"/>
                          <a:cs typeface="Times New Roman"/>
                        </a:rPr>
                        <a:t>Title</a:t>
                      </a:r>
                      <a:endParaRPr lang="en-US" sz="1100" dirty="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300" b="1">
                          <a:latin typeface="Times New Roman"/>
                          <a:ea typeface="Calibri"/>
                          <a:cs typeface="Times New Roman"/>
                        </a:rPr>
                        <a:t>Name</a:t>
                      </a:r>
                      <a:endParaRPr lang="en-US" sz="11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300" b="1">
                          <a:latin typeface="Times New Roman"/>
                          <a:ea typeface="Calibri"/>
                          <a:cs typeface="Times New Roman"/>
                        </a:rPr>
                        <a:t>Email</a:t>
                      </a:r>
                      <a:endParaRPr lang="en-US" sz="1100">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Strength and Conditioning</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Tom Halterman</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2060"/>
                          </a:solidFill>
                          <a:latin typeface="Times New Roman"/>
                          <a:ea typeface="Calibri"/>
                          <a:cs typeface="Times New Roman"/>
                          <a:hlinkClick r:id="rId2"/>
                        </a:rPr>
                        <a:t>thalterm@lcscmail.com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Athletic Trainer/Sports Medicine</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Chris Hall</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2060"/>
                          </a:solidFill>
                          <a:latin typeface="Times New Roman"/>
                          <a:ea typeface="Calibri"/>
                          <a:cs typeface="Times New Roman"/>
                          <a:hlinkClick r:id="rId3"/>
                        </a:rPr>
                        <a:t>chall@lcscmail.com</a:t>
                      </a:r>
                      <a:endParaRPr lang="en-US" sz="110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Cheerleading</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Joan Loden</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2060"/>
                          </a:solidFill>
                          <a:latin typeface="Times New Roman"/>
                          <a:ea typeface="Calibri"/>
                          <a:cs typeface="Times New Roman"/>
                          <a:hlinkClick r:id="rId4"/>
                        </a:rPr>
                        <a:t>jloden@lcscmail.com</a:t>
                      </a:r>
                      <a:endParaRPr lang="en-US" sz="110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Boys Soccer</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Jereme Rainwater</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2060"/>
                          </a:solidFill>
                          <a:latin typeface="Times New Roman"/>
                          <a:ea typeface="Calibri"/>
                          <a:cs typeface="Times New Roman"/>
                          <a:hlinkClick r:id="rId5"/>
                        </a:rPr>
                        <a:t>jrainwat@lcscmail.com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Girls Soccer</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Shawn Thomas</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30BDD0"/>
                          </a:solidFill>
                          <a:latin typeface="Times New Roman"/>
                          <a:ea typeface="Calibri"/>
                          <a:cs typeface="Times New Roman"/>
                        </a:rPr>
                        <a:t>sdthomas@lcscmail.com</a:t>
                      </a:r>
                      <a:endParaRPr lang="en-US" sz="1100" dirty="0">
                        <a:solidFill>
                          <a:srgbClr val="30BDD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Boys Tennis</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Ralph Holden</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2060"/>
                          </a:solidFill>
                          <a:latin typeface="Times New Roman"/>
                          <a:ea typeface="Calibri"/>
                          <a:cs typeface="Times New Roman"/>
                          <a:hlinkClick r:id="rId6"/>
                        </a:rPr>
                        <a:t>rholden</a:t>
                      </a:r>
                      <a:r>
                        <a:rPr lang="en-US" sz="1300" u="sng" dirty="0">
                          <a:solidFill>
                            <a:srgbClr val="002060"/>
                          </a:solidFill>
                          <a:latin typeface="Calibri"/>
                          <a:ea typeface="Calibri"/>
                          <a:cs typeface="Times New Roman"/>
                          <a:hlinkClick r:id="rId6"/>
                        </a:rPr>
                        <a:t>@gmail.com</a:t>
                      </a:r>
                      <a:r>
                        <a:rPr lang="en-US" sz="1300" dirty="0">
                          <a:solidFill>
                            <a:srgbClr val="002060"/>
                          </a:solidFill>
                          <a:latin typeface="Calibri"/>
                          <a:ea typeface="Calibri"/>
                          <a:cs typeface="Times New Roman"/>
                        </a:rPr>
                        <a:t> </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Girls Golf</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Chris Rossiano</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2060"/>
                          </a:solidFill>
                          <a:latin typeface="Times New Roman"/>
                          <a:ea typeface="Calibri"/>
                          <a:cs typeface="Times New Roman"/>
                          <a:hlinkClick r:id="rId7"/>
                        </a:rPr>
                        <a:t>crossian@lcscmail.com</a:t>
                      </a:r>
                      <a:endParaRPr lang="en-US" sz="110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Girls Volleyball</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Matt Clark</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2060"/>
                          </a:solidFill>
                          <a:latin typeface="Times New Roman"/>
                          <a:ea typeface="Calibri"/>
                          <a:cs typeface="Times New Roman"/>
                          <a:hlinkClick r:id="rId8"/>
                        </a:rPr>
                        <a:t>mclark@lcscmail.com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dirty="0">
                          <a:latin typeface="Times New Roman"/>
                          <a:ea typeface="Calibri"/>
                          <a:cs typeface="Times New Roman"/>
                        </a:rPr>
                        <a:t>Boys Cross Country</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Jeff Rhody</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2060"/>
                          </a:solidFill>
                          <a:latin typeface="Times New Roman"/>
                          <a:ea typeface="Calibri"/>
                          <a:cs typeface="Times New Roman"/>
                          <a:hlinkClick r:id="rId9"/>
                        </a:rPr>
                        <a:t>jrhody@lcscmail.com</a:t>
                      </a:r>
                      <a:endParaRPr lang="en-US" sz="110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a:latin typeface="Times New Roman"/>
                          <a:ea typeface="Calibri"/>
                          <a:cs typeface="Times New Roman"/>
                        </a:rPr>
                        <a:t>Girls Cross Country</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Morgan </a:t>
                      </a:r>
                      <a:r>
                        <a:rPr lang="en-US" sz="1300" dirty="0" err="1" smtClean="0">
                          <a:latin typeface="Times New Roman"/>
                          <a:ea typeface="Calibri"/>
                          <a:cs typeface="Times New Roman"/>
                        </a:rPr>
                        <a:t>Kleinaman</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2060"/>
                          </a:solidFill>
                          <a:latin typeface="Times New Roman"/>
                          <a:ea typeface="Calibri"/>
                          <a:cs typeface="Times New Roman"/>
                          <a:hlinkClick r:id="rId10"/>
                        </a:rPr>
                        <a:t>mkleinam@lcscmail.com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dirty="0">
                          <a:latin typeface="Times New Roman"/>
                          <a:ea typeface="Calibri"/>
                          <a:cs typeface="Times New Roman"/>
                        </a:rPr>
                        <a:t>Boys Football</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Tony </a:t>
                      </a:r>
                      <a:r>
                        <a:rPr lang="en-US" sz="1300" dirty="0" err="1" smtClean="0">
                          <a:latin typeface="Times New Roman"/>
                          <a:ea typeface="Calibri"/>
                          <a:cs typeface="Times New Roman"/>
                        </a:rPr>
                        <a:t>Bartolomeo</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2060"/>
                          </a:solidFill>
                          <a:latin typeface="Times New Roman"/>
                          <a:ea typeface="Calibri"/>
                          <a:cs typeface="Times New Roman"/>
                          <a:hlinkClick r:id="rId11"/>
                        </a:rPr>
                        <a:t>tbartolo@lcscmail.com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dirty="0">
                          <a:latin typeface="Times New Roman"/>
                          <a:ea typeface="Calibri"/>
                          <a:cs typeface="Times New Roman"/>
                        </a:rPr>
                        <a:t>Girls Gymnastics</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Karen</a:t>
                      </a:r>
                      <a:r>
                        <a:rPr lang="en-US" sz="1300" baseline="0" dirty="0" smtClean="0">
                          <a:latin typeface="Times New Roman"/>
                          <a:ea typeface="Calibri"/>
                          <a:cs typeface="Times New Roman"/>
                        </a:rPr>
                        <a:t> </a:t>
                      </a:r>
                      <a:r>
                        <a:rPr lang="en-US" sz="1300" baseline="0" dirty="0" err="1" smtClean="0">
                          <a:latin typeface="Times New Roman"/>
                          <a:ea typeface="Calibri"/>
                          <a:cs typeface="Times New Roman"/>
                        </a:rPr>
                        <a:t>Barcelli</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2060"/>
                          </a:solidFill>
                          <a:latin typeface="Times New Roman"/>
                          <a:ea typeface="Calibri"/>
                          <a:cs typeface="Times New Roman"/>
                          <a:hlinkClick r:id="rId12"/>
                        </a:rPr>
                        <a:t>kbarcell@lcscmail.com</a:t>
                      </a:r>
                      <a:endParaRPr lang="en-US" sz="1100" dirty="0">
                        <a:solidFill>
                          <a:srgbClr val="002060"/>
                        </a:solidFill>
                        <a:latin typeface="Calibri"/>
                        <a:ea typeface="Calibri"/>
                        <a:cs typeface="Times New Roman"/>
                      </a:endParaRPr>
                    </a:p>
                  </a:txBody>
                  <a:tcPr marL="68580" marR="68580" marT="0" marB="0"/>
                </a:tc>
              </a:tr>
              <a:tr h="370840">
                <a:tc>
                  <a:txBody>
                    <a:bodyPr/>
                    <a:lstStyle/>
                    <a:p>
                      <a:pPr marL="0" marR="0" algn="l">
                        <a:lnSpc>
                          <a:spcPct val="115000"/>
                        </a:lnSpc>
                        <a:spcBef>
                          <a:spcPts val="0"/>
                        </a:spcBef>
                        <a:spcAft>
                          <a:spcPts val="0"/>
                        </a:spcAft>
                      </a:pPr>
                      <a:r>
                        <a:rPr lang="en-US" sz="1300" dirty="0" smtClean="0">
                          <a:latin typeface="Times New Roman" pitchFamily="18" charset="0"/>
                          <a:ea typeface="Calibri"/>
                          <a:cs typeface="Times New Roman" pitchFamily="18" charset="0"/>
                        </a:rPr>
                        <a:t>Boys Swimming</a:t>
                      </a:r>
                      <a:endParaRPr lang="en-US" sz="13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pitchFamily="18" charset="0"/>
                          <a:ea typeface="Calibri"/>
                          <a:cs typeface="Times New Roman" pitchFamily="18" charset="0"/>
                        </a:rPr>
                        <a:t>Jeff </a:t>
                      </a:r>
                      <a:r>
                        <a:rPr lang="en-US" sz="1300" dirty="0" err="1" smtClean="0">
                          <a:latin typeface="Times New Roman" pitchFamily="18" charset="0"/>
                          <a:ea typeface="Calibri"/>
                          <a:cs typeface="Times New Roman" pitchFamily="18" charset="0"/>
                        </a:rPr>
                        <a:t>Kilinski</a:t>
                      </a:r>
                      <a:endParaRPr lang="en-US" sz="1300" dirty="0">
                        <a:latin typeface="Times New Roman" pitchFamily="18" charset="0"/>
                        <a:ea typeface="Calibri"/>
                        <a:cs typeface="Times New Roman" pitchFamily="18" charset="0"/>
                      </a:endParaRPr>
                    </a:p>
                  </a:txBody>
                  <a:tcPr marL="68580" marR="68580" marT="0" marB="0"/>
                </a:tc>
                <a:tc>
                  <a:txBody>
                    <a:bodyPr/>
                    <a:lstStyle/>
                    <a:p>
                      <a:pPr marL="0" marR="0" algn="l">
                        <a:lnSpc>
                          <a:spcPct val="115000"/>
                        </a:lnSpc>
                        <a:spcBef>
                          <a:spcPts val="0"/>
                        </a:spcBef>
                        <a:spcAft>
                          <a:spcPts val="0"/>
                        </a:spcAft>
                      </a:pPr>
                      <a:r>
                        <a:rPr lang="en-US" sz="1300" dirty="0" smtClean="0">
                          <a:solidFill>
                            <a:srgbClr val="002060"/>
                          </a:solidFill>
                          <a:latin typeface="Times New Roman" pitchFamily="18" charset="0"/>
                          <a:ea typeface="Calibri"/>
                          <a:cs typeface="Times New Roman" pitchFamily="18" charset="0"/>
                          <a:hlinkClick r:id="rId13"/>
                        </a:rPr>
                        <a:t>jkilinsk@lcsmail.com</a:t>
                      </a:r>
                      <a:r>
                        <a:rPr lang="en-US" sz="1300" baseline="0" dirty="0" smtClean="0">
                          <a:solidFill>
                            <a:srgbClr val="002060"/>
                          </a:solidFill>
                          <a:latin typeface="Times New Roman" pitchFamily="18" charset="0"/>
                          <a:ea typeface="Calibri"/>
                          <a:cs typeface="Times New Roman" pitchFamily="18" charset="0"/>
                        </a:rPr>
                        <a:t> </a:t>
                      </a:r>
                      <a:endParaRPr lang="en-US" sz="1300" dirty="0">
                        <a:solidFill>
                          <a:srgbClr val="002060"/>
                        </a:solidFill>
                        <a:latin typeface="Times New Roman" pitchFamily="18" charset="0"/>
                        <a:ea typeface="Calibri"/>
                        <a:cs typeface="Times New Roman" pitchFamily="18" charset="0"/>
                      </a:endParaRPr>
                    </a:p>
                  </a:txBody>
                  <a:tcPr marL="68580" marR="68580" marT="0" marB="0"/>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par>
                                <p:cTn id="8" presetID="2" presetClass="entr" presetSubtype="4"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 calcmode="lin" valueType="num">
                                      <p:cBhvr additive="base">
                                        <p:cTn id="10" dur="500" fill="hold"/>
                                        <p:tgtEl>
                                          <p:spTgt spid="8"/>
                                        </p:tgtEl>
                                        <p:attrNameLst>
                                          <p:attrName>ppt_x</p:attrName>
                                        </p:attrNameLst>
                                      </p:cBhvr>
                                      <p:tavLst>
                                        <p:tav tm="0">
                                          <p:val>
                                            <p:strVal val="#ppt_x"/>
                                          </p:val>
                                        </p:tav>
                                        <p:tav tm="100000">
                                          <p:val>
                                            <p:strVal val="#ppt_x"/>
                                          </p:val>
                                        </p:tav>
                                      </p:tavLst>
                                    </p:anim>
                                    <p:anim calcmode="lin" valueType="num">
                                      <p:cBhvr additive="base">
                                        <p:cTn id="11"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Coaches Continued</a:t>
            </a:r>
            <a:endParaRPr lang="en-US" dirty="0"/>
          </a:p>
        </p:txBody>
      </p:sp>
      <p:graphicFrame>
        <p:nvGraphicFramePr>
          <p:cNvPr id="4" name="Content Placeholder 3"/>
          <p:cNvGraphicFramePr>
            <a:graphicFrameLocks noGrp="1"/>
          </p:cNvGraphicFramePr>
          <p:nvPr>
            <p:ph idx="1"/>
          </p:nvPr>
        </p:nvGraphicFramePr>
        <p:xfrm>
          <a:off x="457200" y="1524000"/>
          <a:ext cx="7467600" cy="4267204"/>
        </p:xfrm>
        <a:graphic>
          <a:graphicData uri="http://schemas.openxmlformats.org/drawingml/2006/table">
            <a:tbl>
              <a:tblPr firstRow="1" bandRow="1">
                <a:tableStyleId>{5C22544A-7EE6-4342-B048-85BDC9FD1C3A}</a:tableStyleId>
              </a:tblPr>
              <a:tblGrid>
                <a:gridCol w="2489200"/>
                <a:gridCol w="2489200"/>
                <a:gridCol w="2489200"/>
              </a:tblGrid>
              <a:tr h="331111">
                <a:tc>
                  <a:txBody>
                    <a:bodyPr/>
                    <a:lstStyle/>
                    <a:p>
                      <a:pPr marL="0" marR="0" algn="ctr">
                        <a:lnSpc>
                          <a:spcPct val="115000"/>
                        </a:lnSpc>
                        <a:spcBef>
                          <a:spcPts val="0"/>
                        </a:spcBef>
                        <a:spcAft>
                          <a:spcPts val="0"/>
                        </a:spcAft>
                      </a:pPr>
                      <a:r>
                        <a:rPr lang="en-US" sz="1300" dirty="0" smtClean="0">
                          <a:latin typeface="Times New Roman" pitchFamily="18" charset="0"/>
                          <a:ea typeface="Calibri"/>
                          <a:cs typeface="Times New Roman" pitchFamily="18" charset="0"/>
                        </a:rPr>
                        <a:t>Title</a:t>
                      </a:r>
                      <a:endParaRPr lang="en-US" sz="1300" dirty="0">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300" dirty="0" smtClean="0">
                          <a:latin typeface="Times New Roman" pitchFamily="18" charset="0"/>
                          <a:ea typeface="Calibri"/>
                          <a:cs typeface="Times New Roman" pitchFamily="18" charset="0"/>
                        </a:rPr>
                        <a:t>Name</a:t>
                      </a:r>
                      <a:endParaRPr lang="en-US" sz="1300" dirty="0">
                        <a:latin typeface="Times New Roman" pitchFamily="18" charset="0"/>
                        <a:ea typeface="Calibri"/>
                        <a:cs typeface="Times New Roman" pitchFamily="18" charset="0"/>
                      </a:endParaRPr>
                    </a:p>
                  </a:txBody>
                  <a:tcPr marL="68580" marR="68580" marT="0" marB="0"/>
                </a:tc>
                <a:tc>
                  <a:txBody>
                    <a:bodyPr/>
                    <a:lstStyle/>
                    <a:p>
                      <a:pPr marL="0" marR="0" algn="ctr">
                        <a:lnSpc>
                          <a:spcPct val="115000"/>
                        </a:lnSpc>
                        <a:spcBef>
                          <a:spcPts val="0"/>
                        </a:spcBef>
                        <a:spcAft>
                          <a:spcPts val="0"/>
                        </a:spcAft>
                      </a:pPr>
                      <a:r>
                        <a:rPr lang="en-US" sz="1300" dirty="0" smtClean="0">
                          <a:latin typeface="Times New Roman" pitchFamily="18" charset="0"/>
                          <a:ea typeface="Calibri"/>
                          <a:cs typeface="Times New Roman" pitchFamily="18" charset="0"/>
                        </a:rPr>
                        <a:t>Email</a:t>
                      </a:r>
                      <a:endParaRPr lang="en-US" sz="1300" dirty="0">
                        <a:latin typeface="Times New Roman" pitchFamily="18" charset="0"/>
                        <a:ea typeface="Calibri"/>
                        <a:cs typeface="Times New Roman" pitchFamily="18" charset="0"/>
                      </a:endParaRPr>
                    </a:p>
                  </a:txBody>
                  <a:tcPr marL="68580" marR="68580" marT="0" marB="0"/>
                </a:tc>
              </a:tr>
              <a:tr h="331111">
                <a:tc>
                  <a:txBody>
                    <a:bodyPr/>
                    <a:lstStyle/>
                    <a:p>
                      <a:pPr marL="0" marR="0" algn="l">
                        <a:lnSpc>
                          <a:spcPct val="115000"/>
                        </a:lnSpc>
                        <a:spcBef>
                          <a:spcPts val="0"/>
                        </a:spcBef>
                        <a:spcAft>
                          <a:spcPts val="0"/>
                        </a:spcAft>
                      </a:pPr>
                      <a:r>
                        <a:rPr lang="en-US" sz="1300" smtClean="0">
                          <a:latin typeface="Times New Roman"/>
                          <a:ea typeface="Calibri"/>
                          <a:cs typeface="Times New Roman"/>
                        </a:rPr>
                        <a:t>Girls </a:t>
                      </a:r>
                      <a:r>
                        <a:rPr lang="en-US" sz="1300" dirty="0">
                          <a:latin typeface="Times New Roman"/>
                          <a:ea typeface="Calibri"/>
                          <a:cs typeface="Times New Roman"/>
                        </a:rPr>
                        <a:t>Swimming</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Todd </a:t>
                      </a:r>
                      <a:r>
                        <a:rPr lang="en-US" sz="1300" dirty="0" err="1">
                          <a:latin typeface="Times New Roman"/>
                          <a:ea typeface="Calibri"/>
                          <a:cs typeface="Times New Roman"/>
                        </a:rPr>
                        <a:t>Smolinski</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00FF"/>
                          </a:solidFill>
                          <a:latin typeface="Times New Roman"/>
                          <a:ea typeface="Calibri"/>
                          <a:cs typeface="Times New Roman"/>
                          <a:hlinkClick r:id="rId2"/>
                        </a:rPr>
                        <a:t>tsmolins@lcscmail.com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Boys Basketball</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Dave </a:t>
                      </a:r>
                      <a:r>
                        <a:rPr lang="en-US" sz="1300" dirty="0" err="1">
                          <a:latin typeface="Times New Roman"/>
                          <a:ea typeface="Calibri"/>
                          <a:cs typeface="Times New Roman"/>
                        </a:rPr>
                        <a:t>Milausinic</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00FF"/>
                          </a:solidFill>
                          <a:latin typeface="Times New Roman"/>
                          <a:ea typeface="Calibri"/>
                          <a:cs typeface="Times New Roman"/>
                          <a:hlinkClick r:id="rId3"/>
                        </a:rPr>
                        <a:t>dmilausn@lcscmail.com</a:t>
                      </a:r>
                      <a:endParaRPr lang="en-US" sz="110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Girls Basketball</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Joe </a:t>
                      </a:r>
                      <a:r>
                        <a:rPr lang="en-US" sz="1300" dirty="0" err="1" smtClean="0">
                          <a:latin typeface="Times New Roman"/>
                          <a:ea typeface="Calibri"/>
                          <a:cs typeface="Times New Roman"/>
                        </a:rPr>
                        <a:t>Huppenthal</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00FF"/>
                          </a:solidFill>
                          <a:latin typeface="Times New Roman"/>
                          <a:ea typeface="Calibri"/>
                          <a:cs typeface="Times New Roman"/>
                          <a:hlinkClick r:id="rId4"/>
                        </a:rPr>
                        <a:t>jahuppen@lcscmail.com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Boys Wrestling</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Luke </a:t>
                      </a:r>
                      <a:r>
                        <a:rPr lang="en-US" sz="1300" dirty="0" err="1" smtClean="0">
                          <a:latin typeface="Times New Roman"/>
                          <a:ea typeface="Calibri"/>
                          <a:cs typeface="Times New Roman"/>
                        </a:rPr>
                        <a:t>Triveline</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30BDD0"/>
                          </a:solidFill>
                          <a:latin typeface="Times New Roman"/>
                          <a:ea typeface="Calibri"/>
                          <a:cs typeface="Times New Roman"/>
                          <a:hlinkClick r:id="rId5"/>
                        </a:rPr>
                        <a:t>ltriveli@lcscmail.com</a:t>
                      </a:r>
                      <a:endParaRPr lang="en-US" sz="1100" dirty="0">
                        <a:solidFill>
                          <a:srgbClr val="30BDD0"/>
                        </a:solidFill>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dirty="0">
                          <a:latin typeface="Times New Roman"/>
                          <a:ea typeface="Calibri"/>
                          <a:cs typeface="Times New Roman"/>
                        </a:rPr>
                        <a:t>Boys Baseball</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Mike </a:t>
                      </a:r>
                      <a:r>
                        <a:rPr lang="en-US" sz="1300" dirty="0" err="1" smtClean="0">
                          <a:latin typeface="Times New Roman"/>
                          <a:ea typeface="Calibri"/>
                          <a:cs typeface="Times New Roman"/>
                        </a:rPr>
                        <a:t>Swartzentruber</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00FF"/>
                          </a:solidFill>
                          <a:latin typeface="Times New Roman"/>
                          <a:ea typeface="Calibri"/>
                          <a:cs typeface="Times New Roman"/>
                          <a:hlinkClick r:id="rId6"/>
                        </a:rPr>
                        <a:t>mswartze@lcscmail.com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Girls Softball</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Jeff Sherman</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00FF"/>
                          </a:solidFill>
                          <a:latin typeface="Times New Roman"/>
                          <a:ea typeface="Calibri"/>
                          <a:cs typeface="Times New Roman"/>
                          <a:hlinkClick r:id="rId7"/>
                        </a:rPr>
                        <a:t>jsherman@lcscmail.com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Boys Golf</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RJ </a:t>
                      </a:r>
                      <a:r>
                        <a:rPr lang="en-US" sz="1300" dirty="0" err="1" smtClean="0">
                          <a:latin typeface="Times New Roman"/>
                          <a:ea typeface="Calibri"/>
                          <a:cs typeface="Times New Roman"/>
                        </a:rPr>
                        <a:t>Ohlenkamp</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00FF"/>
                          </a:solidFill>
                          <a:latin typeface="Times New Roman"/>
                          <a:ea typeface="Calibri"/>
                          <a:cs typeface="Times New Roman"/>
                          <a:hlinkClick r:id="rId8"/>
                        </a:rPr>
                        <a:t>rohlenka@lcscmail.com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dirty="0">
                          <a:latin typeface="Times New Roman"/>
                          <a:ea typeface="Calibri"/>
                          <a:cs typeface="Times New Roman"/>
                        </a:rPr>
                        <a:t>Girls Tennis</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Bryan Szalonek</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a:solidFill>
                            <a:srgbClr val="0000FF"/>
                          </a:solidFill>
                          <a:latin typeface="Times New Roman"/>
                          <a:ea typeface="Calibri"/>
                          <a:cs typeface="Times New Roman"/>
                          <a:hlinkClick r:id="rId9"/>
                        </a:rPr>
                        <a:t>bszalone@lcscmail.com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Girls Track</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smtClean="0">
                          <a:latin typeface="Times New Roman"/>
                          <a:ea typeface="Calibri"/>
                          <a:cs typeface="Times New Roman"/>
                        </a:rPr>
                        <a:t>Ron Fredrick</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0000FF"/>
                          </a:solidFill>
                          <a:latin typeface="Times New Roman"/>
                          <a:ea typeface="Calibri"/>
                          <a:cs typeface="Times New Roman"/>
                          <a:hlinkClick r:id="rId10"/>
                        </a:rPr>
                        <a:t>rfredric@lcscmail.com</a:t>
                      </a:r>
                      <a:endParaRPr lang="en-US" sz="1100" dirty="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dirty="0">
                          <a:latin typeface="Times New Roman"/>
                          <a:ea typeface="Calibri"/>
                          <a:cs typeface="Times New Roman"/>
                        </a:rPr>
                        <a:t>Boys Track</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a:latin typeface="Times New Roman"/>
                          <a:ea typeface="Calibri"/>
                          <a:cs typeface="Times New Roman"/>
                        </a:rPr>
                        <a:t>Jeff Rhody</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a:solidFill>
                            <a:srgbClr val="0000FF"/>
                          </a:solidFill>
                          <a:latin typeface="Times New Roman"/>
                          <a:ea typeface="Calibri"/>
                          <a:cs typeface="Times New Roman"/>
                          <a:hlinkClick r:id="rId11"/>
                        </a:rPr>
                        <a:t>jrhody@lcscmail.com</a:t>
                      </a:r>
                      <a:endParaRPr lang="en-US" sz="1100">
                        <a:latin typeface="Calibri"/>
                        <a:ea typeface="Calibri"/>
                        <a:cs typeface="Times New Roman"/>
                      </a:endParaRPr>
                    </a:p>
                  </a:txBody>
                  <a:tcPr marL="68580" marR="68580" marT="0" marB="0"/>
                </a:tc>
              </a:tr>
              <a:tr h="331111">
                <a:tc>
                  <a:txBody>
                    <a:bodyPr/>
                    <a:lstStyle/>
                    <a:p>
                      <a:pPr marL="0" marR="0" algn="l">
                        <a:lnSpc>
                          <a:spcPct val="115000"/>
                        </a:lnSpc>
                        <a:spcBef>
                          <a:spcPts val="0"/>
                        </a:spcBef>
                        <a:spcAft>
                          <a:spcPts val="0"/>
                        </a:spcAft>
                      </a:pPr>
                      <a:r>
                        <a:rPr lang="en-US" sz="1300">
                          <a:latin typeface="Times New Roman"/>
                          <a:ea typeface="Calibri"/>
                          <a:cs typeface="Times New Roman"/>
                        </a:rPr>
                        <a:t>Girls Dance</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Kevin Mathis</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30BDD0"/>
                          </a:solidFill>
                          <a:latin typeface="Times New Roman"/>
                          <a:ea typeface="Calibri"/>
                          <a:cs typeface="Times New Roman"/>
                        </a:rPr>
                        <a:t>kmathis@lcscmail.com</a:t>
                      </a:r>
                      <a:endParaRPr lang="en-US" sz="1100" dirty="0">
                        <a:solidFill>
                          <a:srgbClr val="30BDD0"/>
                        </a:solidFill>
                        <a:latin typeface="Calibri"/>
                        <a:ea typeface="Calibri"/>
                        <a:cs typeface="Times New Roman"/>
                      </a:endParaRPr>
                    </a:p>
                  </a:txBody>
                  <a:tcPr marL="68580" marR="68580" marT="0" marB="0"/>
                </a:tc>
              </a:tr>
              <a:tr h="293872">
                <a:tc>
                  <a:txBody>
                    <a:bodyPr/>
                    <a:lstStyle/>
                    <a:p>
                      <a:pPr marL="0" marR="0" algn="l">
                        <a:lnSpc>
                          <a:spcPct val="115000"/>
                        </a:lnSpc>
                        <a:spcBef>
                          <a:spcPts val="0"/>
                        </a:spcBef>
                        <a:spcAft>
                          <a:spcPts val="0"/>
                        </a:spcAft>
                      </a:pPr>
                      <a:r>
                        <a:rPr lang="en-US" sz="1300">
                          <a:latin typeface="Times New Roman"/>
                          <a:ea typeface="Calibri"/>
                          <a:cs typeface="Times New Roman"/>
                        </a:rPr>
                        <a:t>Unified Track &amp; Field</a:t>
                      </a:r>
                      <a:endParaRPr lang="en-US" sz="110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dirty="0">
                          <a:latin typeface="Times New Roman"/>
                          <a:ea typeface="Calibri"/>
                          <a:cs typeface="Times New Roman"/>
                        </a:rPr>
                        <a:t>Chris </a:t>
                      </a:r>
                      <a:r>
                        <a:rPr lang="en-US" sz="1300" dirty="0" err="1" smtClean="0">
                          <a:latin typeface="Times New Roman"/>
                          <a:ea typeface="Calibri"/>
                          <a:cs typeface="Times New Roman"/>
                        </a:rPr>
                        <a:t>Rossiano</a:t>
                      </a:r>
                      <a:endParaRPr lang="en-US" sz="1100" dirty="0">
                        <a:latin typeface="Calibri"/>
                        <a:ea typeface="Calibri"/>
                        <a:cs typeface="Times New Roman"/>
                      </a:endParaRPr>
                    </a:p>
                  </a:txBody>
                  <a:tcPr marL="68580" marR="68580" marT="0" marB="0"/>
                </a:tc>
                <a:tc>
                  <a:txBody>
                    <a:bodyPr/>
                    <a:lstStyle/>
                    <a:p>
                      <a:pPr marL="0" marR="0" algn="l">
                        <a:lnSpc>
                          <a:spcPct val="115000"/>
                        </a:lnSpc>
                        <a:spcBef>
                          <a:spcPts val="0"/>
                        </a:spcBef>
                        <a:spcAft>
                          <a:spcPts val="0"/>
                        </a:spcAft>
                      </a:pPr>
                      <a:r>
                        <a:rPr lang="en-US" sz="1300" u="sng" dirty="0" smtClean="0">
                          <a:solidFill>
                            <a:srgbClr val="30BDD0"/>
                          </a:solidFill>
                          <a:latin typeface="Times New Roman"/>
                          <a:ea typeface="Calibri"/>
                          <a:cs typeface="Times New Roman"/>
                        </a:rPr>
                        <a:t>crossian@lcscmail.com</a:t>
                      </a:r>
                      <a:endParaRPr lang="en-US" sz="1100" dirty="0">
                        <a:solidFill>
                          <a:srgbClr val="30BDD0"/>
                        </a:solidFill>
                        <a:latin typeface="Calibri"/>
                        <a:ea typeface="Calibri"/>
                        <a:cs typeface="Times New Roman"/>
                      </a:endParaRPr>
                    </a:p>
                  </a:txBody>
                  <a:tcPr marL="68580" marR="68580" marT="0" marB="0"/>
                </a:tc>
              </a:tr>
            </a:tbl>
          </a:graphicData>
        </a:graphic>
      </p:graphicFrame>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amond(in)">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Athletic Booster Club</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President: </a:t>
            </a:r>
            <a:r>
              <a:rPr lang="en-US" u="sng" dirty="0" smtClean="0"/>
              <a:t>Mrs. Lea Bell</a:t>
            </a:r>
            <a:r>
              <a:rPr lang="en-US" dirty="0" smtClean="0"/>
              <a:t>    </a:t>
            </a:r>
            <a:r>
              <a:rPr lang="en-US" u="sng" dirty="0" smtClean="0"/>
              <a:t>(president@lchsabc.com</a:t>
            </a:r>
            <a:r>
              <a:rPr lang="en-US" dirty="0" smtClean="0"/>
              <a:t>)</a:t>
            </a:r>
            <a:endParaRPr lang="en-US" u="sng" dirty="0" smtClean="0"/>
          </a:p>
          <a:p>
            <a:r>
              <a:rPr lang="en-US" b="1" dirty="0" smtClean="0"/>
              <a:t>Meetings:</a:t>
            </a:r>
            <a:r>
              <a:rPr lang="en-US" dirty="0" smtClean="0"/>
              <a:t> held on the 2</a:t>
            </a:r>
            <a:r>
              <a:rPr lang="en-US" baseline="30000" dirty="0" smtClean="0"/>
              <a:t>nd</a:t>
            </a:r>
            <a:r>
              <a:rPr lang="en-US" dirty="0" smtClean="0"/>
              <a:t> Monday of each month at LCHS, Room C113, at 7pm.</a:t>
            </a:r>
          </a:p>
          <a:p>
            <a:pPr lvl="1"/>
            <a:r>
              <a:rPr lang="en-US" dirty="0" smtClean="0"/>
              <a:t>The Athletic Booster Club is a vital component to funding the Sports Programs at Lake Central High School.  Lake Central Athletics is primarily funded by the following categories:</a:t>
            </a:r>
          </a:p>
          <a:p>
            <a:pPr lvl="2"/>
            <a:r>
              <a:rPr lang="en-US" dirty="0" smtClean="0"/>
              <a:t>Gate Receipts &amp; Ticket Sales</a:t>
            </a:r>
          </a:p>
          <a:p>
            <a:pPr lvl="2"/>
            <a:r>
              <a:rPr lang="en-US" dirty="0" smtClean="0"/>
              <a:t>Indoor Concession Stand</a:t>
            </a:r>
          </a:p>
          <a:p>
            <a:pPr lvl="2"/>
            <a:r>
              <a:rPr lang="en-US" dirty="0" smtClean="0"/>
              <a:t>Donations (at-large advertisements, private, BOOSTER contributions)</a:t>
            </a:r>
          </a:p>
          <a:p>
            <a:pPr lvl="2"/>
            <a:endParaRPr lang="en-US" dirty="0" smtClean="0"/>
          </a:p>
          <a:p>
            <a:pPr lvl="2">
              <a:buNone/>
            </a:pPr>
            <a:endParaRPr lang="en-US" dirty="0" smtClean="0"/>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Realities of High School Sports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Participation in Lake Central’s extracurricular programs is a privilege</a:t>
            </a:r>
          </a:p>
          <a:p>
            <a:r>
              <a:rPr lang="en-US" dirty="0" smtClean="0"/>
              <a:t>Academics are a priority</a:t>
            </a:r>
          </a:p>
          <a:p>
            <a:r>
              <a:rPr lang="en-US" dirty="0" smtClean="0"/>
              <a:t>The following are some points to be mindful when joining one of our sports teams:</a:t>
            </a:r>
          </a:p>
          <a:p>
            <a:pPr lvl="1"/>
            <a:r>
              <a:rPr lang="en-US" dirty="0" smtClean="0"/>
              <a:t>Vacations should NOT be planned during the playing season.</a:t>
            </a:r>
          </a:p>
          <a:p>
            <a:pPr lvl="1"/>
            <a:r>
              <a:rPr lang="en-US" dirty="0" smtClean="0"/>
              <a:t>There are NO guarantees for playing time.</a:t>
            </a:r>
          </a:p>
          <a:p>
            <a:pPr lvl="1"/>
            <a:r>
              <a:rPr lang="en-US" dirty="0" smtClean="0"/>
              <a:t>Student-Athletes are expected to be at ALL practices on time (communication with coach)</a:t>
            </a:r>
          </a:p>
          <a:p>
            <a:pPr lvl="1"/>
            <a:r>
              <a:rPr lang="en-US" dirty="0" smtClean="0"/>
              <a:t>Lake Central provides students-athletes with a cohesive year-round opportunity to train and condition.</a:t>
            </a:r>
          </a:p>
          <a:p>
            <a:pPr lvl="1"/>
            <a:r>
              <a:rPr lang="en-US" dirty="0" smtClean="0"/>
              <a:t>Our programs require fundraising efforts to operate.</a:t>
            </a:r>
          </a:p>
          <a:p>
            <a:pPr lvl="1"/>
            <a:r>
              <a:rPr lang="en-US" dirty="0" smtClean="0"/>
              <a:t>Expectations and commitment of time becomes greater within higher levels of competition.</a:t>
            </a:r>
          </a:p>
          <a:p>
            <a:pPr lvl="1"/>
            <a:r>
              <a:rPr lang="en-US" dirty="0" smtClean="0"/>
              <a:t>FACILITIES: due to the number of programs and our facility space, some practices may begin at 5-AM and some may not end until 9-PM.</a:t>
            </a:r>
          </a:p>
          <a:p>
            <a:pPr lvl="1"/>
            <a:r>
              <a:rPr lang="en-US" dirty="0" smtClean="0"/>
              <a:t>Studies and homework are expected to be completed for classes even if a weeknight competition brings teams back to LC at late evening hours.</a:t>
            </a:r>
          </a:p>
          <a:p>
            <a:endParaRPr lang="en-US" dirty="0" smtClean="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checkerboard(across)">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checkerboard(across)">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checkerboard(across)">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checkerboard(across)">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 Conditioning</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Our coaching staff is expected to conduct opportunities for training and conditioning while out of season.  These opportunities also extend into the summer months.  Students are strongly encouraged to become multisport athletes at Lake Central.  Students who participate in more than one of our varsity programs become more well-rounded athletes and help to contribute to the successes of Lake Central.  If an athlete is not involved with a seasonal high school sport, they are encouraged to participate with the off season conditioning of their team.  These activities may include:</a:t>
            </a:r>
          </a:p>
          <a:p>
            <a:pPr lvl="2"/>
            <a:r>
              <a:rPr lang="en-US" dirty="0" smtClean="0"/>
              <a:t>Meetings</a:t>
            </a:r>
          </a:p>
          <a:p>
            <a:pPr lvl="2"/>
            <a:r>
              <a:rPr lang="en-US" dirty="0" smtClean="0"/>
              <a:t>Camps</a:t>
            </a:r>
          </a:p>
          <a:p>
            <a:pPr lvl="2"/>
            <a:r>
              <a:rPr lang="en-US" dirty="0" smtClean="0"/>
              <a:t>Strength Training (weight room)</a:t>
            </a:r>
          </a:p>
          <a:p>
            <a:pPr lvl="2"/>
            <a:r>
              <a:rPr lang="en-US" dirty="0" smtClean="0"/>
              <a:t>Core Conditioning</a:t>
            </a:r>
          </a:p>
          <a:p>
            <a:pPr lvl="2"/>
            <a:r>
              <a:rPr lang="en-US" dirty="0" smtClean="0"/>
              <a:t>Competition Strategies</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dissolve">
                                      <p:cBhvr>
                                        <p:cTn id="15" dur="500"/>
                                        <p:tgtEl>
                                          <p:spTgt spid="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dissolve">
                                      <p:cBhvr>
                                        <p:cTn id="21" dur="500"/>
                                        <p:tgtEl>
                                          <p:spTgt spid="3">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dissolv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Moratorium Week		</a:t>
            </a:r>
            <a:endParaRPr lang="en-US" dirty="0"/>
          </a:p>
        </p:txBody>
      </p:sp>
      <p:sp>
        <p:nvSpPr>
          <p:cNvPr id="3" name="Content Placeholder 2"/>
          <p:cNvSpPr>
            <a:spLocks noGrp="1"/>
          </p:cNvSpPr>
          <p:nvPr>
            <p:ph idx="1"/>
          </p:nvPr>
        </p:nvSpPr>
        <p:spPr>
          <a:xfrm>
            <a:off x="533400" y="1600200"/>
            <a:ext cx="7467600" cy="4525963"/>
          </a:xfrm>
        </p:spPr>
        <p:txBody>
          <a:bodyPr>
            <a:normAutofit fontScale="85000" lnSpcReduction="20000"/>
          </a:bodyPr>
          <a:lstStyle/>
          <a:p>
            <a:r>
              <a:rPr lang="en-US" dirty="0" smtClean="0"/>
              <a:t>According to Rule 15-3.4 of the IHSAA By-Laws: Each member school shall observe a moratorium week on Monday of the week which includes July 4.  During this seven day period, there shall be no contact between athletes and coaches, and no athletic activities, including conditioning, conducted.</a:t>
            </a:r>
          </a:p>
          <a:p>
            <a:r>
              <a:rPr lang="en-US" dirty="0" smtClean="0"/>
              <a:t>There are no LCHS athletic activities scheduled for this week and our facilities will be closed.  This is a vacation period for families established by the IHSAA and extended to all sports regardless of IHSAA oversight. </a:t>
            </a: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Code of Conduct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Located on Pages 13-15 of the LCHS Athletic Department Participation Packet</a:t>
            </a:r>
          </a:p>
          <a:p>
            <a:pPr lvl="1"/>
            <a:r>
              <a:rPr lang="en-US" dirty="0" smtClean="0"/>
              <a:t>The Code of Conduct is a four year commitment.  Once signed, the Code applies to the student’s entire athletic/extracurricular career at Lake Central High School on a 24/7/365 basis to conduct both at school and off school grounds.  Applicable penalties will be applied whenever the conduct is discovered.  That is, Lake Central administration reserves the right to fully investigate conduct which potentially violates the Code whenever evidence is provided, even if the conduct occurred during prior seasons or school years (e.g., conduct occurring during a student’s freshmen year may result in a penalty during the student’s senior year if not discovered/reported until that time). </a:t>
            </a:r>
          </a:p>
          <a:p>
            <a:pPr lvl="1"/>
            <a:r>
              <a:rPr lang="en-US" dirty="0" smtClean="0"/>
              <a:t>Violations of the Code of Conduct can result in some of the following consequences: assigned hours of community service, probation, suspension from practices and/or games, career expulsion from athletics and other extracurricular events. </a:t>
            </a:r>
          </a:p>
          <a:p>
            <a:endParaRPr lang="en-US"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130</TotalTime>
  <Words>1220</Words>
  <Application>Microsoft Office PowerPoint</Application>
  <PresentationFormat>On-screen Show (4:3)</PresentationFormat>
  <Paragraphs>179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Technic</vt:lpstr>
      <vt:lpstr>Lake Central Athletic Freshman Orientation April 9, 2018  We are LC!!  Follow us on Twitter: @LCINDIANS  </vt:lpstr>
      <vt:lpstr>Athletic Department Staff </vt:lpstr>
      <vt:lpstr>Coaches</vt:lpstr>
      <vt:lpstr>Coaches Continued</vt:lpstr>
      <vt:lpstr>Athletic Booster Club</vt:lpstr>
      <vt:lpstr>Realities of High School Sports</vt:lpstr>
      <vt:lpstr>Season Conditioning</vt:lpstr>
      <vt:lpstr>Moratorium Week  </vt:lpstr>
      <vt:lpstr>Code of Conduct</vt:lpstr>
      <vt:lpstr>Required Participation Forms</vt:lpstr>
      <vt:lpstr>Participation Forms Cont.</vt:lpstr>
      <vt:lpstr>Participation Fees</vt:lpstr>
      <vt:lpstr>Eligibility</vt:lpstr>
      <vt:lpstr>Parent/Coach Communication </vt:lpstr>
      <vt:lpstr>Practice / Game Schedule</vt:lpstr>
      <vt:lpstr>Conclusion</vt:lpstr>
    </vt:vector>
  </TitlesOfParts>
  <Company>Lake Central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Lake Central Athletic Freshman Orientation April 11, 2016</dc:title>
  <dc:creator>tech</dc:creator>
  <cp:lastModifiedBy>tech</cp:lastModifiedBy>
  <cp:revision>19</cp:revision>
  <dcterms:created xsi:type="dcterms:W3CDTF">2016-04-11T15:08:27Z</dcterms:created>
  <dcterms:modified xsi:type="dcterms:W3CDTF">2018-04-09T14:30:35Z</dcterms:modified>
</cp:coreProperties>
</file>