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7"/>
  </p:handoutMasterIdLst>
  <p:sldIdLst>
    <p:sldId id="256" r:id="rId2"/>
    <p:sldId id="259" r:id="rId3"/>
    <p:sldId id="258" r:id="rId4"/>
    <p:sldId id="278" r:id="rId5"/>
    <p:sldId id="277" r:id="rId6"/>
    <p:sldId id="263" r:id="rId7"/>
    <p:sldId id="265" r:id="rId8"/>
    <p:sldId id="272" r:id="rId9"/>
    <p:sldId id="276" r:id="rId10"/>
    <p:sldId id="273" r:id="rId11"/>
    <p:sldId id="275" r:id="rId12"/>
    <p:sldId id="274" r:id="rId13"/>
    <p:sldId id="268" r:id="rId14"/>
    <p:sldId id="269" r:id="rId15"/>
    <p:sldId id="271" r:id="rId16"/>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7" d="100"/>
          <a:sy n="77" d="100"/>
        </p:scale>
        <p:origin x="-102" y="-77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a:lvl1pPr>
          </a:lstStyle>
          <a:p>
            <a:pPr>
              <a:defRPr/>
            </a:pPr>
            <a:fld id="{918CB0F0-8260-4168-B854-AB037D6A1AC7}" type="datetimeFigureOut">
              <a:rPr lang="en-US"/>
              <a:pPr>
                <a:defRPr/>
              </a:pPr>
              <a:t>8/8/2017</a:t>
            </a:fld>
            <a:endParaRPr lang="en-US"/>
          </a:p>
        </p:txBody>
      </p:sp>
      <p:sp>
        <p:nvSpPr>
          <p:cNvPr id="4" name="Footer Placeholder 3"/>
          <p:cNvSpPr>
            <a:spLocks noGrp="1"/>
          </p:cNvSpPr>
          <p:nvPr>
            <p:ph type="ftr" sz="quarter" idx="2"/>
          </p:nvPr>
        </p:nvSpPr>
        <p:spPr>
          <a:xfrm>
            <a:off x="0" y="8829675"/>
            <a:ext cx="2971800" cy="465138"/>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84613" y="8829675"/>
            <a:ext cx="2971800" cy="465138"/>
          </a:xfrm>
          <a:prstGeom prst="rect">
            <a:avLst/>
          </a:prstGeom>
        </p:spPr>
        <p:txBody>
          <a:bodyPr vert="horz" lIns="91440" tIns="45720" rIns="91440" bIns="45720" rtlCol="0" anchor="b"/>
          <a:lstStyle>
            <a:lvl1pPr algn="r">
              <a:defRPr sz="1200"/>
            </a:lvl1pPr>
          </a:lstStyle>
          <a:p>
            <a:pPr>
              <a:defRPr/>
            </a:pPr>
            <a:fld id="{8E2F88CA-5FC2-4954-AE8A-D58E8D6024FB}"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77E12A0-8D46-425F-BBE4-4216C84B228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40B55DD-5FD6-4931-BDEE-571DBC79434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686B26A-B7FA-4DC9-A1B3-57E46E3F366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3B20FCA-B329-4003-8D48-6338EA735FE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B5A7F06-C229-4EEC-9FF2-982549A0A19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D1FF164-B925-4370-84B2-90950AB174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995B7913-9983-4F3B-BC25-5DEAE4D1D40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4ADB7A7D-ED9F-43BA-B410-500B080F23C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E2DEF51B-0309-4B25-A2D6-39B6CFF358C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0893309-1243-4F66-AEC2-CDF0EF75B3A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2994868-2279-4BB5-8D70-E171174A9D2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B2E48D91-8B30-4203-BF58-EA5F0C21AD1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athletics.lcsc.us/index.php"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trypinwheel.co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familyid.com/lake-central-high-schoo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athletics.lcsc.u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962400" y="457200"/>
            <a:ext cx="4800600" cy="2819400"/>
          </a:xfrm>
        </p:spPr>
        <p:txBody>
          <a:bodyPr/>
          <a:lstStyle/>
          <a:p>
            <a:pPr eaLnBrk="1" hangingPunct="1"/>
            <a:r>
              <a:rPr lang="en-US" b="1" dirty="0" smtClean="0">
                <a:solidFill>
                  <a:srgbClr val="0000FF"/>
                </a:solidFill>
              </a:rPr>
              <a:t>LAKE CENTRAL</a:t>
            </a:r>
            <a:br>
              <a:rPr lang="en-US" b="1" dirty="0" smtClean="0">
                <a:solidFill>
                  <a:srgbClr val="0000FF"/>
                </a:solidFill>
              </a:rPr>
            </a:br>
            <a:r>
              <a:rPr lang="en-US" b="1" dirty="0" smtClean="0">
                <a:solidFill>
                  <a:srgbClr val="0000FF"/>
                </a:solidFill>
              </a:rPr>
              <a:t>ATHLETICS</a:t>
            </a:r>
          </a:p>
        </p:txBody>
      </p:sp>
      <p:sp>
        <p:nvSpPr>
          <p:cNvPr id="2051" name="Rectangle 3"/>
          <p:cNvSpPr>
            <a:spLocks noGrp="1" noChangeArrowheads="1"/>
          </p:cNvSpPr>
          <p:nvPr>
            <p:ph type="subTitle" idx="1"/>
          </p:nvPr>
        </p:nvSpPr>
        <p:spPr>
          <a:xfrm>
            <a:off x="1295400" y="4648200"/>
            <a:ext cx="6400800" cy="1447800"/>
          </a:xfrm>
        </p:spPr>
        <p:txBody>
          <a:bodyPr/>
          <a:lstStyle/>
          <a:p>
            <a:pPr eaLnBrk="1" hangingPunct="1"/>
            <a:r>
              <a:rPr lang="en-US" sz="2000" dirty="0" smtClean="0"/>
              <a:t>OFFICIAL LC ATHLETICS WEBSITE </a:t>
            </a:r>
            <a:r>
              <a:rPr lang="en-US" sz="2000" u="sng" dirty="0" smtClean="0">
                <a:hlinkClick r:id="rId2"/>
              </a:rPr>
              <a:t>http://athletics.lcsc.us/index.php</a:t>
            </a:r>
            <a:endParaRPr lang="en-US" sz="2000" u="sng" dirty="0" smtClean="0"/>
          </a:p>
          <a:p>
            <a:pPr eaLnBrk="1" hangingPunct="1"/>
            <a:endParaRPr lang="en-US" sz="2000" u="sng" dirty="0" smtClean="0"/>
          </a:p>
          <a:p>
            <a:pPr eaLnBrk="1" hangingPunct="1"/>
            <a:r>
              <a:rPr lang="en-US" sz="2000" dirty="0" smtClean="0"/>
              <a:t>FOLLOW US ON TWITTER @</a:t>
            </a:r>
            <a:r>
              <a:rPr lang="en-US" sz="2000" dirty="0" err="1" smtClean="0"/>
              <a:t>LCIndians</a:t>
            </a:r>
            <a:endParaRPr lang="en-US" sz="2000" dirty="0" smtClean="0"/>
          </a:p>
          <a:p>
            <a:pPr eaLnBrk="1" hangingPunct="1"/>
            <a:endParaRPr lang="en-US" sz="2400" dirty="0" smtClean="0"/>
          </a:p>
          <a:p>
            <a:pPr eaLnBrk="1" hangingPunct="1"/>
            <a:endParaRPr lang="en-US" sz="2400" u="sng" dirty="0" smtClean="0"/>
          </a:p>
          <a:p>
            <a:pPr eaLnBrk="1" hangingPunct="1"/>
            <a:endParaRPr lang="en-US" sz="2400" u="sng" dirty="0" smtClean="0"/>
          </a:p>
          <a:p>
            <a:pPr eaLnBrk="1" hangingPunct="1"/>
            <a:endParaRPr lang="en-US" sz="2400" dirty="0" smtClean="0"/>
          </a:p>
          <a:p>
            <a:pPr eaLnBrk="1" hangingPunct="1"/>
            <a:endParaRPr lang="en-US" sz="3600" b="1" dirty="0" smtClean="0"/>
          </a:p>
        </p:txBody>
      </p:sp>
      <p:sp>
        <p:nvSpPr>
          <p:cNvPr id="2052" name="Text Box 4"/>
          <p:cNvSpPr txBox="1">
            <a:spLocks noChangeArrowheads="1"/>
          </p:cNvSpPr>
          <p:nvPr/>
        </p:nvSpPr>
        <p:spPr bwMode="auto">
          <a:xfrm>
            <a:off x="457200" y="381000"/>
            <a:ext cx="2514600" cy="366713"/>
          </a:xfrm>
          <a:prstGeom prst="rect">
            <a:avLst/>
          </a:prstGeom>
          <a:noFill/>
          <a:ln w="9525">
            <a:noFill/>
            <a:miter lim="800000"/>
            <a:headEnd/>
            <a:tailEnd/>
          </a:ln>
        </p:spPr>
        <p:txBody>
          <a:bodyPr>
            <a:spAutoFit/>
          </a:bodyPr>
          <a:lstStyle/>
          <a:p>
            <a:pPr>
              <a:spcBef>
                <a:spcPct val="50000"/>
              </a:spcBef>
            </a:pPr>
            <a:endParaRPr lang="en-US"/>
          </a:p>
        </p:txBody>
      </p:sp>
      <p:pic>
        <p:nvPicPr>
          <p:cNvPr id="2053" name="Picture 5"/>
          <p:cNvPicPr>
            <a:picLocks noChangeAspect="1" noChangeArrowheads="1"/>
          </p:cNvPicPr>
          <p:nvPr/>
        </p:nvPicPr>
        <p:blipFill>
          <a:blip r:embed="rId3" cstate="print"/>
          <a:stretch>
            <a:fillRect/>
          </a:stretch>
        </p:blipFill>
        <p:spPr bwMode="auto">
          <a:xfrm>
            <a:off x="317185" y="228600"/>
            <a:ext cx="3328030" cy="3390900"/>
          </a:xfrm>
          <a:prstGeom prst="rect">
            <a:avLst/>
          </a:prstGeom>
          <a:noFill/>
          <a:ln w="9525">
            <a:noFill/>
            <a:miter lim="800000"/>
            <a:headEnd/>
            <a:tailEnd/>
          </a:ln>
        </p:spPr>
      </p:pic>
      <p:sp>
        <p:nvSpPr>
          <p:cNvPr id="6" name="Rectangle 5"/>
          <p:cNvSpPr/>
          <p:nvPr/>
        </p:nvSpPr>
        <p:spPr>
          <a:xfrm>
            <a:off x="4876800" y="2590800"/>
            <a:ext cx="3962400" cy="1569660"/>
          </a:xfrm>
          <a:prstGeom prst="rect">
            <a:avLst/>
          </a:prstGeom>
        </p:spPr>
        <p:txBody>
          <a:bodyPr wrap="square">
            <a:spAutoFit/>
          </a:bodyPr>
          <a:lstStyle/>
          <a:p>
            <a:pPr eaLnBrk="1" hangingPunct="1"/>
            <a:r>
              <a:rPr lang="en-US" sz="1200" b="1" u="sng" dirty="0" smtClean="0">
                <a:solidFill>
                  <a:srgbClr val="0000FF"/>
                </a:solidFill>
              </a:rPr>
              <a:t>Athletic Director</a:t>
            </a:r>
            <a:r>
              <a:rPr lang="en-US" sz="1200" b="1" dirty="0" smtClean="0">
                <a:solidFill>
                  <a:srgbClr val="0000FF"/>
                </a:solidFill>
              </a:rPr>
              <a:t>: Mr. Chris </a:t>
            </a:r>
            <a:r>
              <a:rPr lang="en-US" sz="1200" b="1" dirty="0" err="1" smtClean="0">
                <a:solidFill>
                  <a:srgbClr val="0000FF"/>
                </a:solidFill>
              </a:rPr>
              <a:t>Enyeart</a:t>
            </a:r>
            <a:endParaRPr lang="en-US" sz="1200" b="1" dirty="0" smtClean="0">
              <a:solidFill>
                <a:srgbClr val="0000FF"/>
              </a:solidFill>
            </a:endParaRPr>
          </a:p>
          <a:p>
            <a:pPr eaLnBrk="1" hangingPunct="1"/>
            <a:endParaRPr lang="en-US" sz="1200" b="1" dirty="0" smtClean="0">
              <a:solidFill>
                <a:srgbClr val="0000FF"/>
              </a:solidFill>
            </a:endParaRPr>
          </a:p>
          <a:p>
            <a:r>
              <a:rPr lang="en-US" sz="1200" b="1" u="sng" dirty="0" smtClean="0">
                <a:solidFill>
                  <a:srgbClr val="0000FF"/>
                </a:solidFill>
              </a:rPr>
              <a:t>Assistant AD</a:t>
            </a:r>
            <a:r>
              <a:rPr lang="en-US" sz="1200" b="1" dirty="0" smtClean="0">
                <a:solidFill>
                  <a:srgbClr val="0000FF"/>
                </a:solidFill>
              </a:rPr>
              <a:t>: Mr. Jeff </a:t>
            </a:r>
            <a:r>
              <a:rPr lang="en-US" sz="1200" b="1" dirty="0" err="1" smtClean="0">
                <a:solidFill>
                  <a:srgbClr val="0000FF"/>
                </a:solidFill>
              </a:rPr>
              <a:t>Sandor</a:t>
            </a:r>
            <a:endParaRPr lang="en-US" sz="1200" b="1" dirty="0" smtClean="0">
              <a:solidFill>
                <a:srgbClr val="0000FF"/>
              </a:solidFill>
            </a:endParaRPr>
          </a:p>
          <a:p>
            <a:pPr eaLnBrk="1" hangingPunct="1"/>
            <a:endParaRPr lang="en-US" sz="1200" b="1" dirty="0" smtClean="0">
              <a:solidFill>
                <a:srgbClr val="0000FF"/>
              </a:solidFill>
            </a:endParaRPr>
          </a:p>
          <a:p>
            <a:pPr eaLnBrk="1" hangingPunct="1"/>
            <a:r>
              <a:rPr lang="en-US" sz="1200" b="1" u="sng" dirty="0" smtClean="0">
                <a:solidFill>
                  <a:srgbClr val="0000FF"/>
                </a:solidFill>
              </a:rPr>
              <a:t>Secretary</a:t>
            </a:r>
            <a:r>
              <a:rPr lang="en-US" sz="1200" b="1" dirty="0" smtClean="0">
                <a:solidFill>
                  <a:srgbClr val="0000FF"/>
                </a:solidFill>
              </a:rPr>
              <a:t>: Mrs. Kathy </a:t>
            </a:r>
            <a:r>
              <a:rPr lang="en-US" sz="1200" b="1" dirty="0" err="1" smtClean="0">
                <a:solidFill>
                  <a:srgbClr val="0000FF"/>
                </a:solidFill>
              </a:rPr>
              <a:t>Kapelinski</a:t>
            </a:r>
            <a:endParaRPr lang="en-US" sz="1200" b="1" dirty="0" smtClean="0">
              <a:solidFill>
                <a:srgbClr val="0000FF"/>
              </a:solidFill>
            </a:endParaRPr>
          </a:p>
          <a:p>
            <a:pPr eaLnBrk="1" hangingPunct="1"/>
            <a:endParaRPr lang="en-US" sz="1200" b="1" dirty="0" smtClean="0">
              <a:solidFill>
                <a:srgbClr val="0000FF"/>
              </a:solidFill>
            </a:endParaRPr>
          </a:p>
          <a:p>
            <a:pPr eaLnBrk="1" hangingPunct="1"/>
            <a:r>
              <a:rPr lang="en-US" sz="1200" b="1" u="sng" dirty="0" smtClean="0">
                <a:solidFill>
                  <a:srgbClr val="0000FF"/>
                </a:solidFill>
              </a:rPr>
              <a:t>Secretary</a:t>
            </a:r>
            <a:r>
              <a:rPr lang="en-US" sz="1200" b="1" dirty="0" smtClean="0">
                <a:solidFill>
                  <a:srgbClr val="0000FF"/>
                </a:solidFill>
              </a:rPr>
              <a:t>: Mrs. Erin Graves</a:t>
            </a:r>
          </a:p>
          <a:p>
            <a:pPr eaLnBrk="1" hangingPunct="1"/>
            <a:endParaRPr lang="en-US" sz="1200" b="1" dirty="0" smtClean="0">
              <a:solidFill>
                <a:srgbClr val="0000FF"/>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PinWheel</a:t>
            </a:r>
            <a:r>
              <a:rPr lang="en-US" dirty="0" smtClean="0"/>
              <a:t>/</a:t>
            </a:r>
            <a:r>
              <a:rPr lang="en-US" dirty="0" err="1" smtClean="0"/>
              <a:t>EventLink</a:t>
            </a:r>
            <a:endParaRPr lang="en-US" dirty="0"/>
          </a:p>
        </p:txBody>
      </p:sp>
      <p:sp>
        <p:nvSpPr>
          <p:cNvPr id="3" name="Content Placeholder 2"/>
          <p:cNvSpPr>
            <a:spLocks noGrp="1"/>
          </p:cNvSpPr>
          <p:nvPr>
            <p:ph idx="1"/>
          </p:nvPr>
        </p:nvSpPr>
        <p:spPr/>
        <p:txBody>
          <a:bodyPr/>
          <a:lstStyle/>
          <a:p>
            <a:r>
              <a:rPr lang="en-US" dirty="0" smtClean="0"/>
              <a:t>Go to </a:t>
            </a:r>
            <a:r>
              <a:rPr lang="en-US" dirty="0" smtClean="0">
                <a:hlinkClick r:id="rId2"/>
              </a:rPr>
              <a:t>www.trypinwheel.com</a:t>
            </a:r>
            <a:r>
              <a:rPr lang="en-US" dirty="0" smtClean="0"/>
              <a:t> and Sign Up</a:t>
            </a:r>
          </a:p>
          <a:p>
            <a:pPr lvl="1"/>
            <a:r>
              <a:rPr lang="en-US" dirty="0" smtClean="0"/>
              <a:t>Search for School Name</a:t>
            </a:r>
          </a:p>
          <a:p>
            <a:pPr lvl="1"/>
            <a:r>
              <a:rPr lang="en-US" dirty="0" smtClean="0"/>
              <a:t>Enter Account Information</a:t>
            </a:r>
          </a:p>
          <a:p>
            <a:pPr lvl="1"/>
            <a:r>
              <a:rPr lang="en-US" dirty="0" smtClean="0"/>
              <a:t>Subscribe to any team or event calendars </a:t>
            </a:r>
          </a:p>
          <a:p>
            <a:pPr lvl="1"/>
            <a:r>
              <a:rPr lang="en-US" dirty="0" smtClean="0"/>
              <a:t>Activate your email/cell phone notifications</a:t>
            </a:r>
          </a:p>
          <a:p>
            <a:pPr lvl="1"/>
            <a:r>
              <a:rPr lang="en-US" dirty="0" smtClean="0"/>
              <a:t>Can add or edit subscriptions and notifications within your account at any time</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FamilyID</a:t>
            </a:r>
            <a:r>
              <a:rPr lang="en-US" dirty="0" smtClean="0"/>
              <a:t> (online registration)	</a:t>
            </a:r>
            <a:endParaRPr lang="en-US" dirty="0"/>
          </a:p>
        </p:txBody>
      </p:sp>
      <p:sp>
        <p:nvSpPr>
          <p:cNvPr id="3" name="Content Placeholder 2"/>
          <p:cNvSpPr>
            <a:spLocks noGrp="1"/>
          </p:cNvSpPr>
          <p:nvPr>
            <p:ph idx="1"/>
          </p:nvPr>
        </p:nvSpPr>
        <p:spPr/>
        <p:txBody>
          <a:bodyPr/>
          <a:lstStyle/>
          <a:p>
            <a:r>
              <a:rPr lang="en-US" dirty="0" smtClean="0"/>
              <a:t>All Athletic participants must complete registration process at </a:t>
            </a:r>
            <a:r>
              <a:rPr lang="en-US" dirty="0" smtClean="0">
                <a:hlinkClick r:id="rId2"/>
              </a:rPr>
              <a:t>http://www.familyid.com/lake-central-high-school</a:t>
            </a:r>
            <a:r>
              <a:rPr lang="en-US" dirty="0" smtClean="0"/>
              <a:t> </a:t>
            </a:r>
          </a:p>
          <a:p>
            <a:r>
              <a:rPr lang="en-US" dirty="0" smtClean="0"/>
              <a:t>Physical is then turned into the Athletic office and white card is issued to verify that your child is cleared to participate</a:t>
            </a:r>
          </a:p>
          <a:p>
            <a:r>
              <a:rPr lang="en-US" dirty="0" smtClean="0"/>
              <a:t>This process must be completed each school year, (information migrates over).</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Inaugural Golf Outing</a:t>
            </a:r>
            <a:endParaRPr lang="en-US" dirty="0"/>
          </a:p>
        </p:txBody>
      </p:sp>
      <p:sp>
        <p:nvSpPr>
          <p:cNvPr id="3" name="Content Placeholder 2"/>
          <p:cNvSpPr>
            <a:spLocks noGrp="1"/>
          </p:cNvSpPr>
          <p:nvPr>
            <p:ph idx="1"/>
          </p:nvPr>
        </p:nvSpPr>
        <p:spPr/>
        <p:txBody>
          <a:bodyPr/>
          <a:lstStyle/>
          <a:p>
            <a:r>
              <a:rPr lang="en-US" sz="2800" dirty="0" smtClean="0"/>
              <a:t>All teams (head coaches) will be required to provide a certain amount of foursomes, sponsors and prize basket items based on roster size</a:t>
            </a:r>
          </a:p>
          <a:p>
            <a:r>
              <a:rPr lang="en-US" sz="2800" dirty="0" smtClean="0"/>
              <a:t>All proceeds will go toward covering the entire $60 athletic fee </a:t>
            </a:r>
          </a:p>
          <a:p>
            <a:pPr>
              <a:buNone/>
            </a:pPr>
            <a:endParaRPr lang="en-US" sz="2800" dirty="0" smtClean="0"/>
          </a:p>
          <a:p>
            <a:r>
              <a:rPr lang="en-US" sz="2800" dirty="0" smtClean="0"/>
              <a:t>When: September 15</a:t>
            </a:r>
            <a:r>
              <a:rPr lang="en-US" sz="2800" smtClean="0"/>
              <a:t>, 2018 </a:t>
            </a:r>
            <a:r>
              <a:rPr lang="en-US" sz="2800" dirty="0" smtClean="0"/>
              <a:t>(1 PM shotgun start)</a:t>
            </a:r>
          </a:p>
          <a:p>
            <a:r>
              <a:rPr lang="en-US" sz="2800" dirty="0" smtClean="0"/>
              <a:t>Where: White Hawk Country Club</a:t>
            </a:r>
          </a:p>
          <a:p>
            <a:pPr>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smtClean="0">
                <a:solidFill>
                  <a:srgbClr val="0000FF"/>
                </a:solidFill>
                <a:latin typeface="Algerian" pitchFamily="82" charset="0"/>
              </a:rPr>
              <a:t>Lake Central Athletics</a:t>
            </a:r>
            <a:r>
              <a:rPr lang="en-US" smtClean="0">
                <a:solidFill>
                  <a:srgbClr val="0000FF"/>
                </a:solidFill>
              </a:rPr>
              <a:t/>
            </a:r>
            <a:br>
              <a:rPr lang="en-US" smtClean="0">
                <a:solidFill>
                  <a:srgbClr val="0000FF"/>
                </a:solidFill>
              </a:rPr>
            </a:br>
            <a:r>
              <a:rPr lang="en-US" sz="6000" b="1" smtClean="0">
                <a:solidFill>
                  <a:srgbClr val="0000FF"/>
                </a:solidFill>
              </a:rPr>
              <a:t>Booster Club</a:t>
            </a:r>
          </a:p>
        </p:txBody>
      </p:sp>
      <p:sp>
        <p:nvSpPr>
          <p:cNvPr id="13315" name="Content Placeholder 2"/>
          <p:cNvSpPr>
            <a:spLocks noGrp="1"/>
          </p:cNvSpPr>
          <p:nvPr>
            <p:ph idx="1"/>
          </p:nvPr>
        </p:nvSpPr>
        <p:spPr>
          <a:xfrm>
            <a:off x="457200" y="1828800"/>
            <a:ext cx="8229600" cy="4297363"/>
          </a:xfrm>
        </p:spPr>
        <p:txBody>
          <a:bodyPr/>
          <a:lstStyle/>
          <a:p>
            <a:r>
              <a:rPr lang="en-US" dirty="0" smtClean="0"/>
              <a:t>New booster president: Lea Bell</a:t>
            </a:r>
          </a:p>
          <a:p>
            <a:r>
              <a:rPr lang="en-US" dirty="0" smtClean="0"/>
              <a:t>Contributed $26,000 to athletics towards the 2017-2018 seasons.</a:t>
            </a:r>
          </a:p>
          <a:p>
            <a:r>
              <a:rPr lang="en-US" dirty="0" smtClean="0"/>
              <a:t>Donations assist to minimize some cost and fees to purchase of equipment and presentation of scholarships.</a:t>
            </a:r>
          </a:p>
          <a:p>
            <a:r>
              <a:rPr lang="en-US" dirty="0" smtClean="0"/>
              <a:t>LC Booster membership available tonight.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sz="6600" b="1" dirty="0" smtClean="0"/>
              <a:t>Sports Passes</a:t>
            </a:r>
          </a:p>
        </p:txBody>
      </p:sp>
      <p:sp>
        <p:nvSpPr>
          <p:cNvPr id="14339" name="Content Placeholder 2"/>
          <p:cNvSpPr>
            <a:spLocks noGrp="1"/>
          </p:cNvSpPr>
          <p:nvPr>
            <p:ph idx="1"/>
          </p:nvPr>
        </p:nvSpPr>
        <p:spPr>
          <a:xfrm>
            <a:off x="457200" y="1981200"/>
            <a:ext cx="8229600" cy="4144963"/>
          </a:xfrm>
        </p:spPr>
        <p:txBody>
          <a:bodyPr/>
          <a:lstStyle/>
          <a:p>
            <a:r>
              <a:rPr lang="en-US" sz="4000" dirty="0" smtClean="0"/>
              <a:t>Will be on sale tonight in the Athletic Office</a:t>
            </a:r>
            <a:endParaRPr lang="en-US" dirty="0" smtClean="0"/>
          </a:p>
          <a:p>
            <a:r>
              <a:rPr lang="en-US" sz="4000" dirty="0" smtClean="0"/>
              <a:t>Stop by and see the different options you have for this season.</a:t>
            </a:r>
          </a:p>
          <a:p>
            <a:r>
              <a:rPr lang="en-US" sz="4000" b="1" u="sng" dirty="0" smtClean="0"/>
              <a:t>Thank You for Attending</a:t>
            </a:r>
          </a:p>
          <a:p>
            <a:endParaRPr lang="en-US" sz="4000" dirty="0" smtClean="0"/>
          </a:p>
          <a:p>
            <a:endParaRPr lang="en-US" sz="4000"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u="sng" smtClean="0"/>
              <a:t>Team Meeting Locations</a:t>
            </a:r>
          </a:p>
        </p:txBody>
      </p:sp>
      <p:sp>
        <p:nvSpPr>
          <p:cNvPr id="16387" name="Content Placeholder 2"/>
          <p:cNvSpPr>
            <a:spLocks noGrp="1"/>
          </p:cNvSpPr>
          <p:nvPr>
            <p:ph idx="1"/>
          </p:nvPr>
        </p:nvSpPr>
        <p:spPr>
          <a:xfrm>
            <a:off x="457200" y="1295400"/>
            <a:ext cx="8229600" cy="4830763"/>
          </a:xfrm>
        </p:spPr>
        <p:txBody>
          <a:bodyPr/>
          <a:lstStyle/>
          <a:p>
            <a:r>
              <a:rPr lang="en-US" dirty="0" smtClean="0"/>
              <a:t>Boys Cross Country: LGI Room</a:t>
            </a:r>
          </a:p>
          <a:p>
            <a:r>
              <a:rPr lang="en-US" dirty="0" smtClean="0"/>
              <a:t>Girls Cross Country: South Cafeteria</a:t>
            </a:r>
          </a:p>
          <a:p>
            <a:r>
              <a:rPr lang="en-US" dirty="0" smtClean="0"/>
              <a:t>Football: Auditorium</a:t>
            </a:r>
          </a:p>
          <a:p>
            <a:r>
              <a:rPr lang="en-US" dirty="0" smtClean="0"/>
              <a:t>Boys Soccer: North Cafeteria</a:t>
            </a:r>
          </a:p>
          <a:p>
            <a:r>
              <a:rPr lang="en-US" dirty="0" smtClean="0"/>
              <a:t>Girls Soccer:  North Cafeteria</a:t>
            </a:r>
          </a:p>
          <a:p>
            <a:r>
              <a:rPr lang="en-US" dirty="0" smtClean="0"/>
              <a:t>Tennis: Library Room J106</a:t>
            </a:r>
          </a:p>
          <a:p>
            <a:r>
              <a:rPr lang="en-US" dirty="0" smtClean="0"/>
              <a:t>Volleyball: Main Gym</a:t>
            </a:r>
          </a:p>
          <a:p>
            <a:r>
              <a:rPr lang="en-US" smtClean="0"/>
              <a:t>Cheerleading:D203</a:t>
            </a:r>
            <a:endParaRPr 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sz="4000" b="1" u="sng" dirty="0" smtClean="0"/>
              <a:t>Why are we here?</a:t>
            </a:r>
          </a:p>
        </p:txBody>
      </p:sp>
      <p:sp>
        <p:nvSpPr>
          <p:cNvPr id="4099" name="Rectangle 3"/>
          <p:cNvSpPr>
            <a:spLocks noGrp="1" noChangeArrowheads="1"/>
          </p:cNvSpPr>
          <p:nvPr>
            <p:ph type="body" idx="1"/>
          </p:nvPr>
        </p:nvSpPr>
        <p:spPr/>
        <p:txBody>
          <a:bodyPr/>
          <a:lstStyle/>
          <a:p>
            <a:pPr eaLnBrk="1" hangingPunct="1"/>
            <a:r>
              <a:rPr lang="en-US" sz="1800" dirty="0" smtClean="0"/>
              <a:t>To provide families information about communications and expectations for the season to better avoid conflicts and problems.</a:t>
            </a:r>
          </a:p>
          <a:p>
            <a:pPr eaLnBrk="1" hangingPunct="1"/>
            <a:endParaRPr lang="en-US" sz="1800" dirty="0" smtClean="0"/>
          </a:p>
          <a:p>
            <a:pPr eaLnBrk="1" hangingPunct="1"/>
            <a:r>
              <a:rPr lang="en-US" sz="1800" dirty="0" smtClean="0"/>
              <a:t>Review Specific Team Rules</a:t>
            </a:r>
          </a:p>
          <a:p>
            <a:pPr eaLnBrk="1" hangingPunct="1"/>
            <a:endParaRPr lang="en-US" sz="1800" dirty="0" smtClean="0"/>
          </a:p>
          <a:p>
            <a:pPr eaLnBrk="1" hangingPunct="1"/>
            <a:r>
              <a:rPr lang="en-US" sz="1800" dirty="0" smtClean="0"/>
              <a:t>Open lines of the Parent/Coach communication process</a:t>
            </a:r>
          </a:p>
          <a:p>
            <a:pPr eaLnBrk="1" hangingPunct="1"/>
            <a:endParaRPr lang="en-US" sz="1800" dirty="0" smtClean="0"/>
          </a:p>
          <a:p>
            <a:pPr eaLnBrk="1" hangingPunct="1">
              <a:buNone/>
            </a:pPr>
            <a:r>
              <a:rPr lang="en-US" sz="1800" b="1" i="1" u="sng" dirty="0" smtClean="0"/>
              <a:t>Athletic Philosophy</a:t>
            </a:r>
          </a:p>
          <a:p>
            <a:r>
              <a:rPr lang="en-US" sz="1800" dirty="0" smtClean="0"/>
              <a:t>Athletics is a part of the total </a:t>
            </a:r>
            <a:r>
              <a:rPr lang="en-US" sz="1800" b="1" dirty="0" smtClean="0"/>
              <a:t>educational</a:t>
            </a:r>
            <a:r>
              <a:rPr lang="en-US" sz="1800" dirty="0" smtClean="0"/>
              <a:t> program experience.</a:t>
            </a:r>
          </a:p>
          <a:p>
            <a:endParaRPr lang="en-US" sz="1800" dirty="0" smtClean="0"/>
          </a:p>
          <a:p>
            <a:r>
              <a:rPr lang="en-US" sz="1800" dirty="0" smtClean="0"/>
              <a:t>This should be a positive experience.</a:t>
            </a:r>
          </a:p>
          <a:p>
            <a:endParaRPr lang="en-US" sz="1800" dirty="0" smtClean="0"/>
          </a:p>
          <a:p>
            <a:r>
              <a:rPr lang="en-US" sz="1800" dirty="0" smtClean="0"/>
              <a:t>Being an athlete is a privilege not a right.</a:t>
            </a:r>
          </a:p>
          <a:p>
            <a:pPr eaLnBrk="1" hangingPunct="1"/>
            <a:endParaRPr lang="en-US" sz="1800" dirty="0" smtClean="0"/>
          </a:p>
          <a:p>
            <a:pPr eaLnBrk="1" hangingPunct="1"/>
            <a:endParaRPr lang="en-US" sz="1800" dirty="0" smtClean="0"/>
          </a:p>
          <a:p>
            <a:pPr eaLnBrk="1" hangingPunct="1"/>
            <a:endParaRPr lang="en-US" sz="1800" dirty="0" smtClean="0"/>
          </a:p>
          <a:p>
            <a:pPr eaLnBrk="1" hangingPunct="1"/>
            <a:endParaRPr lang="en-US" sz="18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z="3200" dirty="0" smtClean="0"/>
              <a:t>Coach &amp; Parent Communication</a:t>
            </a:r>
            <a:endParaRPr lang="en-US" sz="3200" dirty="0" smtClean="0"/>
          </a:p>
        </p:txBody>
      </p:sp>
      <p:sp>
        <p:nvSpPr>
          <p:cNvPr id="5123" name="Rectangle 3"/>
          <p:cNvSpPr>
            <a:spLocks noGrp="1" noChangeArrowheads="1"/>
          </p:cNvSpPr>
          <p:nvPr>
            <p:ph type="body" idx="1"/>
          </p:nvPr>
        </p:nvSpPr>
        <p:spPr>
          <a:xfrm>
            <a:off x="609600" y="1524000"/>
            <a:ext cx="8077200" cy="4602163"/>
          </a:xfrm>
        </p:spPr>
        <p:txBody>
          <a:bodyPr/>
          <a:lstStyle/>
          <a:p>
            <a:r>
              <a:rPr lang="en-US" sz="1400" b="1" dirty="0" smtClean="0"/>
              <a:t>Communication You Should Expect From Your Child’s Coach </a:t>
            </a:r>
            <a:r>
              <a:rPr lang="en-US" sz="1400" b="1" dirty="0" smtClean="0"/>
              <a:t>:</a:t>
            </a:r>
            <a:endParaRPr lang="en-US" sz="1400" dirty="0" smtClean="0"/>
          </a:p>
          <a:p>
            <a:pPr lvl="1"/>
            <a:r>
              <a:rPr lang="en-US" sz="1400" dirty="0" smtClean="0"/>
              <a:t>Team guidelines (rules) regarding: practice, attendance, physical appearance, </a:t>
            </a:r>
            <a:r>
              <a:rPr lang="en-US" sz="1400" dirty="0" smtClean="0"/>
              <a:t>and lettering policy</a:t>
            </a:r>
            <a:endParaRPr lang="en-US" sz="1400" dirty="0" smtClean="0"/>
          </a:p>
          <a:p>
            <a:pPr lvl="1"/>
            <a:r>
              <a:rPr lang="en-US" sz="1400" dirty="0" smtClean="0"/>
              <a:t>Practice Schedule with locations and times of all practices and contests.</a:t>
            </a:r>
          </a:p>
          <a:p>
            <a:pPr lvl="1"/>
            <a:r>
              <a:rPr lang="en-US" sz="1400" dirty="0" smtClean="0"/>
              <a:t>Transportation guidelines</a:t>
            </a:r>
          </a:p>
          <a:p>
            <a:pPr lvl="1"/>
            <a:r>
              <a:rPr lang="en-US" sz="1400" dirty="0" smtClean="0"/>
              <a:t>Team requirements, i.e., fees, special equipment etc...</a:t>
            </a:r>
          </a:p>
          <a:p>
            <a:pPr lvl="1"/>
            <a:r>
              <a:rPr lang="en-US" sz="1400" dirty="0" smtClean="0"/>
              <a:t>Procedures should your child be injured during the participation</a:t>
            </a:r>
          </a:p>
          <a:p>
            <a:pPr lvl="1"/>
            <a:r>
              <a:rPr lang="en-US" sz="1400" dirty="0" smtClean="0"/>
              <a:t>Hazing policy</a:t>
            </a:r>
          </a:p>
          <a:p>
            <a:r>
              <a:rPr lang="en-US" sz="1400" b="1" dirty="0" smtClean="0"/>
              <a:t>Communication Coaches Expect from Parents:</a:t>
            </a:r>
            <a:endParaRPr lang="en-US" sz="1400" dirty="0" smtClean="0"/>
          </a:p>
          <a:p>
            <a:pPr lvl="1"/>
            <a:r>
              <a:rPr lang="en-US" sz="1400" dirty="0" smtClean="0"/>
              <a:t>Notification of any schedule conflicts well in advance.</a:t>
            </a:r>
          </a:p>
          <a:p>
            <a:pPr lvl="1"/>
            <a:r>
              <a:rPr lang="en-US" sz="1400" dirty="0" smtClean="0"/>
              <a:t>Any concerns expressed directly to the coach.</a:t>
            </a:r>
          </a:p>
          <a:p>
            <a:pPr lvl="1"/>
            <a:r>
              <a:rPr lang="en-US" sz="1400" dirty="0" smtClean="0"/>
              <a:t>Specific concerns in regard to a coach’s philosophy and or/expectations.</a:t>
            </a:r>
          </a:p>
          <a:p>
            <a:r>
              <a:rPr lang="en-US" sz="1400" b="1" dirty="0" smtClean="0"/>
              <a:t>Appropriate Concerns to Discuss with Coaches:</a:t>
            </a:r>
            <a:endParaRPr lang="en-US" sz="1400" dirty="0" smtClean="0"/>
          </a:p>
          <a:p>
            <a:pPr lvl="1"/>
            <a:r>
              <a:rPr lang="en-US" sz="1400" dirty="0" smtClean="0"/>
              <a:t>The treatment of your child, mentally and physically.</a:t>
            </a:r>
          </a:p>
          <a:p>
            <a:pPr lvl="1"/>
            <a:r>
              <a:rPr lang="en-US" sz="1400" dirty="0" smtClean="0"/>
              <a:t>Ways to help your child improve.</a:t>
            </a:r>
          </a:p>
          <a:p>
            <a:pPr lvl="1"/>
            <a:r>
              <a:rPr lang="en-US" sz="1400" dirty="0" smtClean="0"/>
              <a:t>Concerns about your child’s behavior.</a:t>
            </a:r>
          </a:p>
          <a:p>
            <a:pPr lvl="1"/>
            <a:r>
              <a:rPr lang="en-US" sz="1400" dirty="0" smtClean="0"/>
              <a:t>We understand that it </a:t>
            </a:r>
            <a:r>
              <a:rPr lang="en-US" sz="1400" dirty="0" smtClean="0"/>
              <a:t>is very difficult to accept your </a:t>
            </a:r>
            <a:r>
              <a:rPr lang="en-US" sz="1400" dirty="0" smtClean="0"/>
              <a:t>child </a:t>
            </a:r>
            <a:r>
              <a:rPr lang="en-US" sz="1400" dirty="0" smtClean="0"/>
              <a:t>not playing as much as </a:t>
            </a:r>
            <a:r>
              <a:rPr lang="en-US" sz="1400" dirty="0" smtClean="0"/>
              <a:t>you </a:t>
            </a:r>
            <a:r>
              <a:rPr lang="en-US" sz="1400" dirty="0" smtClean="0"/>
              <a:t>may hope. Coaches are </a:t>
            </a:r>
            <a:r>
              <a:rPr lang="en-US" sz="1400" dirty="0" smtClean="0"/>
              <a:t>professionals and they </a:t>
            </a:r>
            <a:r>
              <a:rPr lang="en-US" sz="1400" dirty="0" smtClean="0"/>
              <a:t>make judgment decisions based on what they believe to be best for all students involved. As you have seen from the list above, certain things can be and should be discussed with your child’s coach. Other things must be left to the discretion of the coach.</a:t>
            </a:r>
          </a:p>
          <a:p>
            <a:pPr>
              <a:buNone/>
            </a:pPr>
            <a:endParaRPr lang="en-US" sz="1400" b="1" dirty="0" smtClean="0"/>
          </a:p>
          <a:p>
            <a:pPr>
              <a:buNone/>
            </a:pPr>
            <a:r>
              <a:rPr lang="en-US" sz="2400" dirty="0" smtClean="0">
                <a:solidFill>
                  <a:schemeClr val="tx1"/>
                </a:solidFill>
                <a:latin typeface="+mn-lt"/>
                <a:ea typeface="+mn-ea"/>
                <a:cs typeface="+mn-cs"/>
              </a:rPr>
              <a:t> </a:t>
            </a:r>
          </a:p>
          <a:p>
            <a:pPr eaLnBrk="1" hangingPunct="1">
              <a:buNone/>
            </a:pPr>
            <a:endParaRPr lang="en-US" sz="24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Coach &amp; Parent Communication (cont.)</a:t>
            </a:r>
            <a:endParaRPr lang="en-US" sz="3600" dirty="0"/>
          </a:p>
        </p:txBody>
      </p:sp>
      <p:sp>
        <p:nvSpPr>
          <p:cNvPr id="3" name="Content Placeholder 2"/>
          <p:cNvSpPr>
            <a:spLocks noGrp="1"/>
          </p:cNvSpPr>
          <p:nvPr>
            <p:ph idx="1"/>
          </p:nvPr>
        </p:nvSpPr>
        <p:spPr/>
        <p:txBody>
          <a:bodyPr/>
          <a:lstStyle/>
          <a:p>
            <a:r>
              <a:rPr lang="en-US" sz="1800" b="1" dirty="0" smtClean="0"/>
              <a:t>Issues Not Appropriate to Discuss with Coaches:</a:t>
            </a:r>
            <a:endParaRPr lang="en-US" sz="1800" dirty="0" smtClean="0"/>
          </a:p>
          <a:p>
            <a:pPr lvl="1"/>
            <a:r>
              <a:rPr lang="en-US" sz="1800" dirty="0" smtClean="0"/>
              <a:t>Playing time</a:t>
            </a:r>
          </a:p>
          <a:p>
            <a:pPr lvl="1"/>
            <a:r>
              <a:rPr lang="en-US" sz="1800" dirty="0" smtClean="0"/>
              <a:t>Team strategy</a:t>
            </a:r>
          </a:p>
          <a:p>
            <a:pPr lvl="1"/>
            <a:r>
              <a:rPr lang="en-US" sz="1800" dirty="0" smtClean="0"/>
              <a:t>Play </a:t>
            </a:r>
            <a:r>
              <a:rPr lang="en-US" sz="1800" dirty="0" smtClean="0"/>
              <a:t>calling</a:t>
            </a:r>
          </a:p>
          <a:p>
            <a:pPr lvl="1"/>
            <a:r>
              <a:rPr lang="en-US" sz="1800" dirty="0" smtClean="0"/>
              <a:t>Team Placement</a:t>
            </a:r>
            <a:endParaRPr lang="en-US" sz="1800" dirty="0" smtClean="0"/>
          </a:p>
          <a:p>
            <a:pPr lvl="1"/>
            <a:r>
              <a:rPr lang="en-US" sz="1800" dirty="0" smtClean="0"/>
              <a:t>Other student-athletes</a:t>
            </a:r>
          </a:p>
          <a:p>
            <a:r>
              <a:rPr lang="en-US" sz="1800" b="1" dirty="0" smtClean="0"/>
              <a:t>Procedures if you have a Concern to Discuss with the Coach: </a:t>
            </a:r>
            <a:endParaRPr lang="en-US" sz="1800" dirty="0" smtClean="0"/>
          </a:p>
          <a:p>
            <a:pPr lvl="1"/>
            <a:r>
              <a:rPr lang="en-US" sz="1800" dirty="0" smtClean="0"/>
              <a:t>Call to make an appointment with the coach. Our </a:t>
            </a:r>
            <a:r>
              <a:rPr lang="en-US" sz="1800" dirty="0" smtClean="0"/>
              <a:t>athletic </a:t>
            </a:r>
            <a:r>
              <a:rPr lang="en-US" sz="1800" dirty="0" smtClean="0"/>
              <a:t>website </a:t>
            </a:r>
            <a:r>
              <a:rPr lang="en-US" sz="1800" dirty="0" smtClean="0">
                <a:hlinkClick r:id="rId2"/>
              </a:rPr>
              <a:t>http://athletics.lcsc.us</a:t>
            </a:r>
            <a:r>
              <a:rPr lang="en-US" sz="1800" dirty="0" smtClean="0">
                <a:hlinkClick r:id="rId2"/>
              </a:rPr>
              <a:t>/</a:t>
            </a:r>
            <a:r>
              <a:rPr lang="en-US" sz="1800" dirty="0" smtClean="0"/>
              <a:t> has </a:t>
            </a:r>
            <a:r>
              <a:rPr lang="en-US" sz="1800" dirty="0" smtClean="0"/>
              <a:t>a </a:t>
            </a:r>
            <a:r>
              <a:rPr lang="en-US" sz="1800" dirty="0" smtClean="0"/>
              <a:t>complete coaches </a:t>
            </a:r>
            <a:r>
              <a:rPr lang="en-US" sz="1800" dirty="0" smtClean="0"/>
              <a:t>directory. </a:t>
            </a:r>
          </a:p>
          <a:p>
            <a:pPr lvl="1"/>
            <a:r>
              <a:rPr lang="en-US" sz="1800" dirty="0" smtClean="0"/>
              <a:t>Please do not attempt to confront a coach before or after a contest or practice. These can be emotional times for both the parent and the coach. Meetings of this nature do not promote resolution. </a:t>
            </a:r>
          </a:p>
          <a:p>
            <a:pPr lvl="1"/>
            <a:r>
              <a:rPr lang="en-US" sz="1800" dirty="0" smtClean="0"/>
              <a:t>If the meeting with the coach did not provide a satisfactory resolution contact the athletic director, </a:t>
            </a:r>
            <a:r>
              <a:rPr lang="en-US" sz="1800" dirty="0" smtClean="0"/>
              <a:t>Mr. </a:t>
            </a:r>
            <a:r>
              <a:rPr lang="en-US" sz="1800" dirty="0" err="1" smtClean="0"/>
              <a:t>Enyeart</a:t>
            </a:r>
            <a:r>
              <a:rPr lang="en-US" sz="1800" dirty="0" smtClean="0"/>
              <a:t> at 365-8551 </a:t>
            </a:r>
            <a:r>
              <a:rPr lang="en-US" sz="1800" dirty="0" smtClean="0"/>
              <a:t>extension </a:t>
            </a:r>
            <a:r>
              <a:rPr lang="en-US" sz="1800" dirty="0" smtClean="0"/>
              <a:t>2051 to </a:t>
            </a:r>
            <a:r>
              <a:rPr lang="en-US" sz="1800" dirty="0" smtClean="0"/>
              <a:t>make an appointment.</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Athletic Fees</a:t>
            </a:r>
            <a:endParaRPr lang="en-US" dirty="0"/>
          </a:p>
        </p:txBody>
      </p:sp>
      <p:sp>
        <p:nvSpPr>
          <p:cNvPr id="3" name="Content Placeholder 2"/>
          <p:cNvSpPr>
            <a:spLocks noGrp="1"/>
          </p:cNvSpPr>
          <p:nvPr>
            <p:ph idx="1"/>
          </p:nvPr>
        </p:nvSpPr>
        <p:spPr/>
        <p:txBody>
          <a:bodyPr/>
          <a:lstStyle/>
          <a:p>
            <a:r>
              <a:rPr lang="en-US" sz="1600" b="1" dirty="0" smtClean="0"/>
              <a:t>Athletic Department Fees ($60.00)</a:t>
            </a:r>
            <a:endParaRPr lang="en-US" sz="1600" dirty="0" smtClean="0"/>
          </a:p>
          <a:p>
            <a:r>
              <a:rPr lang="en-US" sz="1600" u="sng" dirty="0" smtClean="0"/>
              <a:t>Transportation Fee</a:t>
            </a:r>
            <a:r>
              <a:rPr lang="en-US" sz="1600" dirty="0" smtClean="0"/>
              <a:t>: for 2017-2018 the fee is $30.00 (per sport)</a:t>
            </a:r>
          </a:p>
          <a:p>
            <a:pPr lvl="0"/>
            <a:r>
              <a:rPr lang="en-US" sz="1600" dirty="0" smtClean="0"/>
              <a:t>This is a required fee for each sport in which the student participates during the school year.</a:t>
            </a:r>
          </a:p>
          <a:p>
            <a:pPr lvl="0"/>
            <a:r>
              <a:rPr lang="en-US" sz="1600" dirty="0" smtClean="0"/>
              <a:t>Athletes are expected to ride the team bus to and from competitions.  There are no exceptions, unless emergency circumstances warrant alternative transportation.</a:t>
            </a:r>
          </a:p>
          <a:p>
            <a:pPr>
              <a:buNone/>
            </a:pPr>
            <a:endParaRPr lang="en-US" sz="1600" dirty="0" smtClean="0"/>
          </a:p>
          <a:p>
            <a:r>
              <a:rPr lang="en-US" sz="1600" u="sng" dirty="0" smtClean="0"/>
              <a:t>Fitness Fee (Weight Room &amp; Training Room)</a:t>
            </a:r>
            <a:r>
              <a:rPr lang="en-US" sz="1600" dirty="0" smtClean="0"/>
              <a:t>: for 2017-2018 the fee is $30.00 (per sport)</a:t>
            </a:r>
          </a:p>
          <a:p>
            <a:pPr lvl="0"/>
            <a:r>
              <a:rPr lang="en-US" sz="1600" dirty="0" smtClean="0"/>
              <a:t>This is a required fee for each sport in which the student participates during the school year.</a:t>
            </a:r>
          </a:p>
          <a:p>
            <a:pPr>
              <a:buNone/>
            </a:pPr>
            <a:r>
              <a:rPr lang="en-US" sz="1600" b="1" dirty="0" smtClean="0"/>
              <a:t> </a:t>
            </a:r>
            <a:endParaRPr lang="en-US" sz="1600" dirty="0" smtClean="0"/>
          </a:p>
          <a:p>
            <a:r>
              <a:rPr lang="en-US" sz="1600" b="1" dirty="0" smtClean="0"/>
              <a:t>Lake Central School Corporation Fees ($100.00) </a:t>
            </a:r>
            <a:endParaRPr lang="en-US" sz="1600" dirty="0" smtClean="0"/>
          </a:p>
          <a:p>
            <a:pPr lvl="0"/>
            <a:r>
              <a:rPr lang="en-US" sz="1600" dirty="0" smtClean="0"/>
              <a:t>This is a required annual fee for participation in extracurricular activities at Lake Central. This fee is separate from all other fees. Fee is payable online at the LC online store or a check to Lake Central School Corporation</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sz="3600" b="1" dirty="0" smtClean="0"/>
              <a:t>ELIGIBILITY/ATTENDANCE</a:t>
            </a:r>
          </a:p>
        </p:txBody>
      </p:sp>
      <p:sp>
        <p:nvSpPr>
          <p:cNvPr id="8195" name="Content Placeholder 2"/>
          <p:cNvSpPr>
            <a:spLocks noGrp="1"/>
          </p:cNvSpPr>
          <p:nvPr>
            <p:ph idx="1"/>
          </p:nvPr>
        </p:nvSpPr>
        <p:spPr>
          <a:xfrm>
            <a:off x="457200" y="1295400"/>
            <a:ext cx="8229600" cy="4830763"/>
          </a:xfrm>
        </p:spPr>
        <p:txBody>
          <a:bodyPr/>
          <a:lstStyle/>
          <a:p>
            <a:r>
              <a:rPr lang="en-US" sz="1800" b="1" i="1" u="sng" dirty="0" smtClean="0"/>
              <a:t>ELIGIBILITY</a:t>
            </a:r>
          </a:p>
          <a:p>
            <a:r>
              <a:rPr lang="en-US" sz="1800" dirty="0" smtClean="0"/>
              <a:t>Must maintain exemplary behavior</a:t>
            </a:r>
          </a:p>
          <a:p>
            <a:pPr lvl="1"/>
            <a:r>
              <a:rPr lang="en-US" sz="1800" dirty="0" smtClean="0"/>
              <a:t>No Conduct Violations</a:t>
            </a:r>
          </a:p>
          <a:p>
            <a:r>
              <a:rPr lang="en-US" sz="1800" u="sng" dirty="0" smtClean="0"/>
              <a:t>Must Pass 5 classes (9-wks &amp; Semester)</a:t>
            </a:r>
          </a:p>
          <a:p>
            <a:r>
              <a:rPr lang="en-US" sz="1800" dirty="0" smtClean="0"/>
              <a:t>Grade changes by a teacher need to be in writing, recorded with the guidance office, on submitted to an electronic file before reinstatement</a:t>
            </a:r>
          </a:p>
          <a:p>
            <a:pPr lvl="8">
              <a:buNone/>
            </a:pPr>
            <a:r>
              <a:rPr lang="en-US" sz="1800" dirty="0" smtClean="0"/>
              <a:t>                                      </a:t>
            </a:r>
            <a:endParaRPr lang="en-US" sz="2800" b="1" dirty="0" smtClean="0">
              <a:solidFill>
                <a:srgbClr val="FF0000"/>
              </a:solidFill>
            </a:endParaRPr>
          </a:p>
          <a:p>
            <a:r>
              <a:rPr lang="en-US" sz="1800" b="1" i="1" u="sng" dirty="0" smtClean="0"/>
              <a:t>ATTENDANCE</a:t>
            </a:r>
          </a:p>
          <a:p>
            <a:r>
              <a:rPr lang="en-US" sz="1800" b="1" dirty="0" smtClean="0"/>
              <a:t>For Practice or a Game</a:t>
            </a:r>
            <a:r>
              <a:rPr lang="en-US" sz="1800" dirty="0" smtClean="0"/>
              <a:t> </a:t>
            </a:r>
          </a:p>
          <a:p>
            <a:r>
              <a:rPr lang="en-US" sz="1800" dirty="0" smtClean="0"/>
              <a:t>In order to participate in athletics daily, an athlete must be in attendance by the end of 1</a:t>
            </a:r>
            <a:r>
              <a:rPr lang="en-US" sz="1800" baseline="30000" dirty="0" smtClean="0"/>
              <a:t>st</a:t>
            </a:r>
            <a:r>
              <a:rPr lang="en-US" sz="1800" dirty="0" smtClean="0"/>
              <a:t> hour on a 4 period day and the end of 2</a:t>
            </a:r>
            <a:r>
              <a:rPr lang="en-US" sz="1800" baseline="30000" dirty="0" smtClean="0"/>
              <a:t>nd</a:t>
            </a:r>
            <a:r>
              <a:rPr lang="en-US" sz="1800" dirty="0" smtClean="0"/>
              <a:t> hour on a 7 period day.</a:t>
            </a:r>
          </a:p>
          <a:p>
            <a:r>
              <a:rPr lang="en-US" sz="1800" dirty="0" smtClean="0"/>
              <a:t>Exceptions may include: funerals, court appearances, college visitation…etc.</a:t>
            </a:r>
          </a:p>
          <a:p>
            <a:endParaRPr lang="en-US" sz="1800" b="1" dirty="0" smtClean="0">
              <a:solidFill>
                <a:srgbClr val="FF0000"/>
              </a:solidFill>
            </a:endParaRPr>
          </a:p>
          <a:p>
            <a:endParaRPr lang="en-US" sz="1800" b="1" dirty="0" smtClean="0">
              <a:solidFill>
                <a:srgbClr val="FF0000"/>
              </a:solidFill>
            </a:endParaRPr>
          </a:p>
          <a:p>
            <a:endParaRPr lang="en-US" sz="1800" dirty="0" smtClean="0"/>
          </a:p>
          <a:p>
            <a:endParaRPr lang="en-US" sz="1800" dirty="0" smtClean="0"/>
          </a:p>
          <a:p>
            <a:endParaRPr lang="en-U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228600" y="274638"/>
            <a:ext cx="8763000" cy="1143000"/>
          </a:xfrm>
        </p:spPr>
        <p:txBody>
          <a:bodyPr/>
          <a:lstStyle/>
          <a:p>
            <a:r>
              <a:rPr lang="en-US" sz="4000" b="1" u="sng" smtClean="0">
                <a:solidFill>
                  <a:schemeClr val="accent2"/>
                </a:solidFill>
              </a:rPr>
              <a:t>Code of Conduct and Expectations</a:t>
            </a:r>
          </a:p>
        </p:txBody>
      </p:sp>
      <p:sp>
        <p:nvSpPr>
          <p:cNvPr id="10243" name="Content Placeholder 2"/>
          <p:cNvSpPr>
            <a:spLocks noGrp="1"/>
          </p:cNvSpPr>
          <p:nvPr>
            <p:ph idx="1"/>
          </p:nvPr>
        </p:nvSpPr>
        <p:spPr>
          <a:xfrm>
            <a:off x="457200" y="1600200"/>
            <a:ext cx="8229600" cy="4953000"/>
          </a:xfrm>
        </p:spPr>
        <p:txBody>
          <a:bodyPr/>
          <a:lstStyle/>
          <a:p>
            <a:r>
              <a:rPr lang="en-US" sz="2800" dirty="0" smtClean="0"/>
              <a:t>The Code of Expectations is a four year commitment.  The code applies to the student’s entire extracurricular career at Lake Central on a </a:t>
            </a:r>
            <a:r>
              <a:rPr lang="en-US" sz="2800" u="sng" dirty="0" smtClean="0"/>
              <a:t>24/7/365</a:t>
            </a:r>
            <a:r>
              <a:rPr lang="en-US" sz="2800" dirty="0" smtClean="0"/>
              <a:t> basis to conduct both at school and off school grounds.</a:t>
            </a:r>
          </a:p>
          <a:p>
            <a:r>
              <a:rPr lang="en-US" sz="2800" dirty="0" smtClean="0"/>
              <a:t>Sportsmanship/Behavior</a:t>
            </a:r>
          </a:p>
          <a:p>
            <a:r>
              <a:rPr lang="en-US" sz="2800" dirty="0" smtClean="0"/>
              <a:t>Personal Relationships</a:t>
            </a:r>
          </a:p>
          <a:p>
            <a:r>
              <a:rPr lang="en-US" sz="2800" dirty="0" smtClean="0"/>
              <a:t>Technology: content on cell-phones, web pages</a:t>
            </a:r>
          </a:p>
          <a:p>
            <a:r>
              <a:rPr lang="en-US" sz="2800" dirty="0" smtClean="0"/>
              <a:t>Drug Testing</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Code of Conduct</a:t>
            </a:r>
            <a:endParaRPr lang="en-US" dirty="0"/>
          </a:p>
        </p:txBody>
      </p:sp>
      <p:sp>
        <p:nvSpPr>
          <p:cNvPr id="3" name="Content Placeholder 2"/>
          <p:cNvSpPr>
            <a:spLocks noGrp="1"/>
          </p:cNvSpPr>
          <p:nvPr>
            <p:ph idx="1"/>
          </p:nvPr>
        </p:nvSpPr>
        <p:spPr/>
        <p:txBody>
          <a:bodyPr/>
          <a:lstStyle/>
          <a:p>
            <a:r>
              <a:rPr lang="en-US" sz="2000" dirty="0" smtClean="0"/>
              <a:t>Type 1</a:t>
            </a:r>
          </a:p>
          <a:p>
            <a:pPr lvl="1"/>
            <a:r>
              <a:rPr lang="en-US" sz="2000" dirty="0" smtClean="0"/>
              <a:t>Being arrested for/testing positive/or possessing, using, consuming, or being under the influence of a controlled substance or possession of paraphernalia.</a:t>
            </a:r>
          </a:p>
          <a:p>
            <a:r>
              <a:rPr lang="en-US" sz="2000" dirty="0" smtClean="0"/>
              <a:t>Type 2</a:t>
            </a:r>
          </a:p>
          <a:p>
            <a:pPr lvl="1"/>
            <a:r>
              <a:rPr lang="en-US" sz="2000" dirty="0" smtClean="0"/>
              <a:t>Possessing, using, consuming, or being under the influence of alcohol.</a:t>
            </a:r>
          </a:p>
          <a:p>
            <a:r>
              <a:rPr lang="en-US" sz="2000" dirty="0" smtClean="0"/>
              <a:t>Type 3</a:t>
            </a:r>
          </a:p>
          <a:p>
            <a:pPr lvl="1"/>
            <a:r>
              <a:rPr lang="en-US" sz="2000" dirty="0" smtClean="0"/>
              <a:t>Possession and/or use of tobacco products and electronic or battery operated devices.  These devices include but are not limited to vaporizers, electronic cigarettes, MODS, etc.</a:t>
            </a:r>
          </a:p>
          <a:p>
            <a:r>
              <a:rPr lang="en-US" sz="2000" dirty="0" smtClean="0"/>
              <a:t>Type 4</a:t>
            </a:r>
          </a:p>
          <a:p>
            <a:pPr lvl="1"/>
            <a:r>
              <a:rPr lang="en-US" sz="2000" dirty="0" smtClean="0"/>
              <a:t>Unlawful conduct, disruptive conduct, hazing, harassment, non- traffic misdemeanor, conduct unbecoming a Lake Central student-athlete.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Athlete Pickup &amp; Supervision</a:t>
            </a:r>
            <a:endParaRPr lang="en-US" dirty="0"/>
          </a:p>
        </p:txBody>
      </p:sp>
      <p:sp>
        <p:nvSpPr>
          <p:cNvPr id="3" name="Content Placeholder 2"/>
          <p:cNvSpPr>
            <a:spLocks noGrp="1"/>
          </p:cNvSpPr>
          <p:nvPr>
            <p:ph idx="1"/>
          </p:nvPr>
        </p:nvSpPr>
        <p:spPr/>
        <p:txBody>
          <a:bodyPr/>
          <a:lstStyle/>
          <a:p>
            <a:r>
              <a:rPr lang="en-US" sz="2800" dirty="0" smtClean="0"/>
              <a:t>Parents must park in the parking spots on campus and allow student-athletes to walk to the vehicles</a:t>
            </a:r>
          </a:p>
          <a:p>
            <a:r>
              <a:rPr lang="en-US" sz="2800" dirty="0" smtClean="0"/>
              <a:t>Creating parking lines in front of the complex your child is practicing creates an unsafe environment for parents, athletes, students and visitors to our complex as our campus is always utilized</a:t>
            </a:r>
          </a:p>
          <a:p>
            <a:r>
              <a:rPr lang="en-US" sz="2800" dirty="0" smtClean="0"/>
              <a:t>Student-Athletes should only be working out on campus under the direct supervision of a LCHS coach</a:t>
            </a:r>
            <a:endParaRPr lang="en-US" sz="2800" dirty="0"/>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1491</TotalTime>
  <Words>984</Words>
  <Application>Microsoft Office PowerPoint</Application>
  <PresentationFormat>On-screen Show (4:3)</PresentationFormat>
  <Paragraphs>138</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Default Design</vt:lpstr>
      <vt:lpstr>LAKE CENTRAL ATHLETICS</vt:lpstr>
      <vt:lpstr>Why are we here?</vt:lpstr>
      <vt:lpstr>Coach &amp; Parent Communication</vt:lpstr>
      <vt:lpstr>Coach &amp; Parent Communication (cont.)</vt:lpstr>
      <vt:lpstr>Athletic Fees</vt:lpstr>
      <vt:lpstr>ELIGIBILITY/ATTENDANCE</vt:lpstr>
      <vt:lpstr>Code of Conduct and Expectations</vt:lpstr>
      <vt:lpstr>Student Code of Conduct</vt:lpstr>
      <vt:lpstr>Athlete Pickup &amp; Supervision</vt:lpstr>
      <vt:lpstr>PinWheel/EventLink</vt:lpstr>
      <vt:lpstr>FamilyID (online registration) </vt:lpstr>
      <vt:lpstr>Inaugural Golf Outing</vt:lpstr>
      <vt:lpstr>Lake Central Athletics Booster Club</vt:lpstr>
      <vt:lpstr>Sports Passes</vt:lpstr>
      <vt:lpstr>Team Meeting Locations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LAKE CENTRAL ATHLETICS</dc:title>
  <dc:creator>rtobias</dc:creator>
  <cp:lastModifiedBy>tech</cp:lastModifiedBy>
  <cp:revision>87</cp:revision>
  <dcterms:created xsi:type="dcterms:W3CDTF">2010-08-11T14:11:48Z</dcterms:created>
  <dcterms:modified xsi:type="dcterms:W3CDTF">2017-08-08T21:27:11Z</dcterms:modified>
</cp:coreProperties>
</file>